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0" r:id="rId2"/>
  </p:sldMasterIdLst>
  <p:notesMasterIdLst>
    <p:notesMasterId r:id="rId29"/>
  </p:notesMasterIdLst>
  <p:sldIdLst>
    <p:sldId id="274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87" r:id="rId16"/>
    <p:sldId id="288" r:id="rId17"/>
    <p:sldId id="289" r:id="rId18"/>
    <p:sldId id="290" r:id="rId19"/>
    <p:sldId id="291" r:id="rId20"/>
    <p:sldId id="292" r:id="rId21"/>
    <p:sldId id="293" r:id="rId22"/>
    <p:sldId id="294" r:id="rId23"/>
    <p:sldId id="295" r:id="rId24"/>
    <p:sldId id="296" r:id="rId25"/>
    <p:sldId id="297" r:id="rId26"/>
    <p:sldId id="298" r:id="rId27"/>
    <p:sldId id="299" r:id="rId28"/>
  </p:sldIdLst>
  <p:sldSz cx="12192000" cy="6858000"/>
  <p:notesSz cx="6858000" cy="9144000"/>
  <p:embeddedFontLs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Montserrat" pitchFamily="2" charset="77"/>
      <p:regular r:id="rId34"/>
      <p:bold r:id="rId35"/>
      <p:italic r:id="rId36"/>
      <p:boldItalic r:id="rId37"/>
    </p:embeddedFont>
    <p:embeddedFont>
      <p:font typeface="Montserrat ExtraBold" pitchFamily="2" charset="77"/>
      <p:bold r:id="rId38"/>
      <p:italic r:id="rId39"/>
      <p:boldItalic r:id="rId40"/>
    </p:embeddedFont>
    <p:embeddedFont>
      <p:font typeface="Montserrat Light" pitchFamily="2" charset="77"/>
      <p:regular r:id="rId41"/>
      <p:bold r:id="rId42"/>
      <p:italic r:id="rId43"/>
      <p:boldItalic r:id="rId4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85" roundtripDataSignature="AMtx7mgy0xxgjBSK/pTqdPfosV+nmLobA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19B18E5-3FCD-4D41-8824-C8226E5471EE}">
  <a:tblStyle styleId="{B19B18E5-3FCD-4D41-8824-C8226E5471EE}" styleName="Table_0">
    <a:wholeTbl>
      <a:tcTxStyle b="off" i="off">
        <a:font>
          <a:latin typeface="Calibri"/>
          <a:ea typeface="Calibri"/>
          <a:cs typeface="Calibri"/>
        </a:font>
        <a:schemeClr val="lt1"/>
      </a:tcTxStyle>
      <a:tcStyle>
        <a:tcBdr>
          <a:left>
            <a:ln w="9525" cap="flat" cmpd="sng">
              <a:solidFill>
                <a:srgbClr val="D8D8D8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D8D8D8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D8D8D8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D8D8D8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  <a:fill>
          <a:solidFill>
            <a:schemeClr val="lt1">
              <a:alpha val="2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lt1">
              <a:alpha val="20000"/>
            </a:schemeClr>
          </a:solidFill>
        </a:fill>
      </a:tcStyle>
    </a:band1V>
    <a:band2V>
      <a:tcTxStyle/>
      <a:tcStyle>
        <a:tcBdr/>
      </a:tcStyle>
    </a:band2V>
    <a:lastCol>
      <a:tcTxStyle b="on" i="off"/>
      <a:tcStyle>
        <a:tcBdr>
          <a:left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</a:tcBdr>
      </a:tcStyle>
    </a:lastCol>
    <a:firstCol>
      <a:tcTxStyle b="on" i="off"/>
      <a:tcStyle>
        <a:tcBdr>
          <a:right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</a:tcBdr>
      </a:tcStyle>
    </a:firstCol>
    <a:lastRow>
      <a:tcTxStyle b="on" i="off"/>
      <a:tcStyle>
        <a:tcBdr>
          <a:top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seCell>
      <a:tcTxStyle/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</a:tcBdr>
      </a:tcStyle>
    </a:seCell>
    <a:swCell>
      <a:tcTxStyle/>
      <a:tcStyle>
        <a:tcBdr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</a:tcBdr>
      </a:tcStyle>
    </a:swCell>
    <a:firstRow>
      <a:tcTxStyle b="on" i="off"/>
      <a:tcStyle>
        <a:tcBdr>
          <a:bottom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  <a:neCell>
      <a:tcTxStyle/>
      <a:tcStyle>
        <a:tcBdr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</a:tcBdr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64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10.fntdata"/><Relationship Id="rId21" Type="http://schemas.openxmlformats.org/officeDocument/2006/relationships/slide" Target="slides/slide19.xml"/><Relationship Id="rId34" Type="http://schemas.openxmlformats.org/officeDocument/2006/relationships/font" Target="fonts/font5.fntdata"/><Relationship Id="rId42" Type="http://schemas.openxmlformats.org/officeDocument/2006/relationships/font" Target="fonts/font13.fntdata"/><Relationship Id="rId387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notesMaster" Target="notesMasters/notesMaster1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7.fntdata"/><Relationship Id="rId385" Type="http://customschemas.google.com/relationships/presentationmetadata" Target="meta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2.fntdata"/><Relationship Id="rId44" Type="http://schemas.openxmlformats.org/officeDocument/2006/relationships/font" Target="fonts/font15.fntdata"/><Relationship Id="rId38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font" Target="fonts/font14.fntdata"/><Relationship Id="rId388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20" Type="http://schemas.openxmlformats.org/officeDocument/2006/relationships/slide" Target="slides/slide18.xml"/><Relationship Id="rId41" Type="http://schemas.openxmlformats.org/officeDocument/2006/relationships/font" Target="fonts/font12.fntdata"/><Relationship Id="rId38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1f10a80a0e7_0_2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g1f10a80a0e7_0_2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g1f10a80a0e7_0_2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" name="Google Shape;440;g1f10a80a0e7_0_2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g1f10a80a0e7_0_5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" name="Google Shape;447;g1f10a80a0e7_0_5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g1f10a80a0e7_0_4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" name="Google Shape;454;g1f10a80a0e7_0_4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g1f10a80a0e7_0_3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1" name="Google Shape;481;g1f10a80a0e7_0_3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g1f10a80a0e7_0_5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8" name="Google Shape;488;g1f10a80a0e7_0_5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g1f10a80a0e7_0_3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5" name="Google Shape;495;g1f10a80a0e7_0_3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g1f10a80a0e7_0_3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" name="Google Shape;502;g1f10a80a0e7_0_3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g1f10a80a0e7_0_3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" name="Google Shape;509;g1f10a80a0e7_0_3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g1f10a80a0e7_0_3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6" name="Google Shape;516;g1f10a80a0e7_0_3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g1f10a80a0e7_0_3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" name="Google Shape;523;g1f10a80a0e7_0_3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1f10a80a0e7_0_2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g1f10a80a0e7_0_2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g1f10a80a0e7_0_3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0" name="Google Shape;530;g1f10a80a0e7_0_3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g1f10a80a0e7_0_3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" name="Google Shape;537;g1f10a80a0e7_0_3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g1f10a80a0e7_0_3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4" name="Google Shape;544;g1f10a80a0e7_0_3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g1f10a80a0e7_0_3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1" name="Google Shape;551;g1f10a80a0e7_0_3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g1f10a80a0e7_0_3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9" name="Google Shape;559;g1f10a80a0e7_0_3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g1f10a80a0e7_0_3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6" name="Google Shape;566;g1f10a80a0e7_0_3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g1f10a80a0e7_0_3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3" name="Google Shape;573;g1f10a80a0e7_0_3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1f10a80a0e7_0_2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g1f10a80a0e7_0_2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1f10a80a0e7_0_2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g1f10a80a0e7_0_2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g1f10a80a0e7_0_5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5" name="Google Shape;405;g1f10a80a0e7_0_5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1f10a80a0e7_0_2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2" name="Google Shape;412;g1f10a80a0e7_0_2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1f10a80a0e7_0_2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g1f10a80a0e7_0_2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g1f10a80a0e7_0_2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" name="Google Shape;426;g1f10a80a0e7_0_2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g1f10a80a0e7_0_2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g1f10a80a0e7_0_2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6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6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6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6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6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7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7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7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7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7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1f10a80a0e7_0_40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g1f10a80a0e7_0_40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3pPr>
            <a:lvl4pPr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89" name="Google Shape;89;g1f10a80a0e7_0_40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g1f10a80a0e7_0_40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g1f10a80a0e7_0_40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f10a80a0e7_0_4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g1f10a80a0e7_0_4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95" name="Google Shape;95;g1f10a80a0e7_0_4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g1f10a80a0e7_0_4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g1f10a80a0e7_0_4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1f10a80a0e7_0_42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g1f10a80a0e7_0_421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9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g1f10a80a0e7_0_4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g1f10a80a0e7_0_4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g1f10a80a0e7_0_4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1f10a80a0e7_0_4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g1f10a80a0e7_0_4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107" name="Google Shape;107;g1f10a80a0e7_0_42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108" name="Google Shape;108;g1f10a80a0e7_0_4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g1f10a80a0e7_0_4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g1f10a80a0e7_0_4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1f10a80a0e7_0_43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g1f10a80a0e7_0_43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900" cy="8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 b="1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4" name="Google Shape;114;g1f10a80a0e7_0_43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900" cy="36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115" name="Google Shape;115;g1f10a80a0e7_0_43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00" cy="8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 b="1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6" name="Google Shape;116;g1f10a80a0e7_0_43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00" cy="36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117" name="Google Shape;117;g1f10a80a0e7_0_4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g1f10a80a0e7_0_4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g1f10a80a0e7_0_4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f10a80a0e7_0_44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g1f10a80a0e7_0_4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g1f10a80a0e7_0_4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g1f10a80a0e7_0_4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1f10a80a0e7_0_44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g1f10a80a0e7_0_44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g1f10a80a0e7_0_44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f10a80a0e7_0_45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g1f10a80a0e7_0_45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5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32" name="Google Shape;132;g1f10a80a0e7_0_45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133" name="Google Shape;133;g1f10a80a0e7_0_45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g1f10a80a0e7_0_45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g1f10a80a0e7_0_45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1f10a80a0e7_0_45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g1f10a80a0e7_0_45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500" cy="4873500"/>
          </a:xfrm>
          <a:prstGeom prst="rect">
            <a:avLst/>
          </a:prstGeom>
          <a:noFill/>
          <a:ln>
            <a:noFill/>
          </a:ln>
        </p:spPr>
      </p:sp>
      <p:sp>
        <p:nvSpPr>
          <p:cNvPr id="139" name="Google Shape;139;g1f10a80a0e7_0_45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140" name="Google Shape;140;g1f10a80a0e7_0_45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g1f10a80a0e7_0_45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g1f10a80a0e7_0_45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6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6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36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6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6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1f10a80a0e7_0_46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g1f10a80a0e7_0_466"/>
          <p:cNvSpPr txBox="1">
            <a:spLocks noGrp="1"/>
          </p:cNvSpPr>
          <p:nvPr>
            <p:ph type="body" idx="1"/>
          </p:nvPr>
        </p:nvSpPr>
        <p:spPr>
          <a:xfrm rot="5400000">
            <a:off x="3920400" y="-1256575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146" name="Google Shape;146;g1f10a80a0e7_0_46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g1f10a80a0e7_0_46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g1f10a80a0e7_0_46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1f10a80a0e7_0_472"/>
          <p:cNvSpPr txBox="1">
            <a:spLocks noGrp="1"/>
          </p:cNvSpPr>
          <p:nvPr>
            <p:ph type="title"/>
          </p:nvPr>
        </p:nvSpPr>
        <p:spPr>
          <a:xfrm rot="5400000">
            <a:off x="7133400" y="1956625"/>
            <a:ext cx="5811900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g1f10a80a0e7_0_472"/>
          <p:cNvSpPr txBox="1">
            <a:spLocks noGrp="1"/>
          </p:cNvSpPr>
          <p:nvPr>
            <p:ph type="body" idx="1"/>
          </p:nvPr>
        </p:nvSpPr>
        <p:spPr>
          <a:xfrm rot="5400000">
            <a:off x="1799400" y="-596075"/>
            <a:ext cx="5811900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152" name="Google Shape;152;g1f10a80a0e7_0_47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g1f10a80a0e7_0_47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g1f10a80a0e7_0_47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6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6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36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36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6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6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7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7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37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37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37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37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7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37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7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7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7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37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7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7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7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7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7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37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37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7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7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7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7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37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37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7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7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7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7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37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7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7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6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36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36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36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36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f10a80a0e7_0_40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9pPr>
          </a:lstStyle>
          <a:p>
            <a:endParaRPr/>
          </a:p>
        </p:txBody>
      </p:sp>
      <p:sp>
        <p:nvSpPr>
          <p:cNvPr id="82" name="Google Shape;82;g1f10a80a0e7_0_40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g1f10a80a0e7_0_40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Google Shape;84;g1f10a80a0e7_0_40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Google Shape;85;g1f10a80a0e7_0_40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7" name="Google Shape;377;g1f10a80a0e7_0_2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64623"/>
          </a:xfrm>
          <a:prstGeom prst="rect">
            <a:avLst/>
          </a:prstGeom>
          <a:noFill/>
          <a:ln>
            <a:noFill/>
          </a:ln>
        </p:spPr>
      </p:pic>
      <p:sp>
        <p:nvSpPr>
          <p:cNvPr id="378" name="Google Shape;378;g1f10a80a0e7_0_239"/>
          <p:cNvSpPr txBox="1"/>
          <p:nvPr/>
        </p:nvSpPr>
        <p:spPr>
          <a:xfrm>
            <a:off x="3210339" y="5314122"/>
            <a:ext cx="5771700" cy="11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5500"/>
              <a:buFont typeface="Montserrat ExtraBold"/>
              <a:buNone/>
            </a:pPr>
            <a:r>
              <a:rPr lang="en-US" sz="5500" b="1">
                <a:solidFill>
                  <a:srgbClr val="F2F2F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CHAPTER 1</a:t>
            </a:r>
            <a:endParaRPr sz="15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2" name="Google Shape;442;g1f10a80a0e7_0_28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64900"/>
          </a:xfrm>
          <a:prstGeom prst="rect">
            <a:avLst/>
          </a:prstGeom>
          <a:noFill/>
          <a:ln>
            <a:noFill/>
          </a:ln>
        </p:spPr>
      </p:pic>
      <p:sp>
        <p:nvSpPr>
          <p:cNvPr id="443" name="Google Shape;443;g1f10a80a0e7_0_289"/>
          <p:cNvSpPr txBox="1">
            <a:spLocks noGrp="1"/>
          </p:cNvSpPr>
          <p:nvPr>
            <p:ph type="title"/>
          </p:nvPr>
        </p:nvSpPr>
        <p:spPr>
          <a:xfrm>
            <a:off x="3325412" y="354879"/>
            <a:ext cx="85344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4800"/>
              <a:buFont typeface="Montserrat ExtraBold"/>
              <a:buNone/>
            </a:pPr>
            <a:r>
              <a:rPr lang="en-US" sz="4800" b="1">
                <a:solidFill>
                  <a:srgbClr val="D8D8D8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TRAINED FOR SERVICE (1:3-7)</a:t>
            </a:r>
            <a:endParaRPr/>
          </a:p>
        </p:txBody>
      </p:sp>
      <p:sp>
        <p:nvSpPr>
          <p:cNvPr id="444" name="Google Shape;444;g1f10a80a0e7_0_289"/>
          <p:cNvSpPr txBox="1"/>
          <p:nvPr/>
        </p:nvSpPr>
        <p:spPr>
          <a:xfrm>
            <a:off x="616226" y="1896787"/>
            <a:ext cx="10959600" cy="4397100"/>
          </a:xfrm>
          <a:prstGeom prst="rect">
            <a:avLst/>
          </a:prstGeom>
          <a:solidFill>
            <a:schemeClr val="dk1">
              <a:alpha val="1686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49300" marR="0" lvl="0" indent="-736600" algn="l" rtl="0"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3600"/>
              <a:buFont typeface="Calibri"/>
              <a:buAutoNum type="arabicPeriod" startAt="4"/>
            </a:pPr>
            <a:r>
              <a:rPr lang="en-US" sz="3600">
                <a:solidFill>
                  <a:srgbClr val="D8D8D8"/>
                </a:solidFill>
                <a:latin typeface="Montserrat"/>
                <a:ea typeface="Montserrat"/>
                <a:cs typeface="Montserrat"/>
                <a:sym typeface="Montserrat"/>
              </a:rPr>
              <a:t>What were they to be </a:t>
            </a:r>
            <a:r>
              <a:rPr lang="en-US" sz="3600" b="1">
                <a:solidFill>
                  <a:srgbClr val="D8D8D8"/>
                </a:solidFill>
                <a:latin typeface="Montserrat"/>
                <a:ea typeface="Montserrat"/>
                <a:cs typeface="Montserrat"/>
                <a:sym typeface="Montserrat"/>
              </a:rPr>
              <a:t>taught</a:t>
            </a:r>
            <a:r>
              <a:rPr lang="en-US" sz="3600">
                <a:solidFill>
                  <a:srgbClr val="D8D8D8"/>
                </a:solidFill>
                <a:latin typeface="Montserrat"/>
                <a:ea typeface="Montserrat"/>
                <a:cs typeface="Montserrat"/>
                <a:sym typeface="Montserrat"/>
              </a:rPr>
              <a:t> and what </a:t>
            </a:r>
            <a:r>
              <a:rPr lang="en-US" sz="3600" b="1">
                <a:solidFill>
                  <a:srgbClr val="D8D8D8"/>
                </a:solidFill>
                <a:latin typeface="Montserrat"/>
                <a:ea typeface="Montserrat"/>
                <a:cs typeface="Montserrat"/>
                <a:sym typeface="Montserrat"/>
              </a:rPr>
              <a:t>“privileges” </a:t>
            </a:r>
            <a:r>
              <a:rPr lang="en-US" sz="3600">
                <a:solidFill>
                  <a:srgbClr val="D8D8D8"/>
                </a:solidFill>
                <a:latin typeface="Montserrat"/>
                <a:ea typeface="Montserrat"/>
                <a:cs typeface="Montserrat"/>
                <a:sym typeface="Montserrat"/>
              </a:rPr>
              <a:t>were they given as part of their period of training? How </a:t>
            </a:r>
            <a:r>
              <a:rPr lang="en-US" sz="3600" b="1">
                <a:solidFill>
                  <a:srgbClr val="D8D8D8"/>
                </a:solidFill>
                <a:latin typeface="Montserrat"/>
                <a:ea typeface="Montserrat"/>
                <a:cs typeface="Montserrat"/>
                <a:sym typeface="Montserrat"/>
              </a:rPr>
              <a:t>long</a:t>
            </a:r>
            <a:r>
              <a:rPr lang="en-US" sz="3600">
                <a:solidFill>
                  <a:srgbClr val="D8D8D8"/>
                </a:solidFill>
                <a:latin typeface="Montserrat"/>
                <a:ea typeface="Montserrat"/>
                <a:cs typeface="Montserrat"/>
                <a:sym typeface="Montserrat"/>
              </a:rPr>
              <a:t> was training to last?</a:t>
            </a:r>
            <a:endParaRPr sz="1500"/>
          </a:p>
          <a:p>
            <a:pPr marL="1028700" marR="0" lvl="1" indent="-577850" algn="l" rtl="0">
              <a:spcBef>
                <a:spcPts val="700"/>
              </a:spcBef>
              <a:spcAft>
                <a:spcPts val="0"/>
              </a:spcAft>
              <a:buClr>
                <a:srgbClr val="D8D8D8"/>
              </a:buClr>
              <a:buSzPts val="3100"/>
              <a:buFont typeface="Arial"/>
              <a:buChar char="•"/>
            </a:pPr>
            <a:r>
              <a:rPr lang="en-US" sz="3100" b="0" i="0" u="none" strike="noStrike" cap="none">
                <a:solidFill>
                  <a:srgbClr val="D8D8D8"/>
                </a:solidFill>
                <a:latin typeface="Montserrat"/>
                <a:ea typeface="Montserrat"/>
                <a:cs typeface="Montserrat"/>
                <a:sym typeface="Montserrat"/>
              </a:rPr>
              <a:t>Able to understand culture, yet must battle not to succumb to the Babylonian  influence that could undermine their faith </a:t>
            </a:r>
            <a:endParaRPr sz="1500"/>
          </a:p>
          <a:p>
            <a:pPr marL="1028700" marR="0" lvl="1" indent="-577850" algn="l" rtl="0">
              <a:spcBef>
                <a:spcPts val="700"/>
              </a:spcBef>
              <a:spcAft>
                <a:spcPts val="0"/>
              </a:spcAft>
              <a:buClr>
                <a:srgbClr val="D8D8D8"/>
              </a:buClr>
              <a:buSzPts val="3100"/>
              <a:buFont typeface="Arial"/>
              <a:buChar char="•"/>
            </a:pPr>
            <a:r>
              <a:rPr lang="en-US" sz="3100" b="0" i="0" u="none" strike="noStrike" cap="none">
                <a:solidFill>
                  <a:srgbClr val="D8D8D8"/>
                </a:solidFill>
                <a:latin typeface="Montserrat"/>
                <a:ea typeface="Montserrat"/>
                <a:cs typeface="Montserrat"/>
                <a:sym typeface="Montserrat"/>
              </a:rPr>
              <a:t>Three year period, ending with service to the king</a:t>
            </a:r>
            <a:endParaRPr sz="15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9" name="Google Shape;449;g1f10a80a0e7_0_50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64900"/>
          </a:xfrm>
          <a:prstGeom prst="rect">
            <a:avLst/>
          </a:prstGeom>
          <a:noFill/>
          <a:ln>
            <a:noFill/>
          </a:ln>
        </p:spPr>
      </p:pic>
      <p:sp>
        <p:nvSpPr>
          <p:cNvPr id="450" name="Google Shape;450;g1f10a80a0e7_0_504"/>
          <p:cNvSpPr txBox="1">
            <a:spLocks noGrp="1"/>
          </p:cNvSpPr>
          <p:nvPr>
            <p:ph type="title"/>
          </p:nvPr>
        </p:nvSpPr>
        <p:spPr>
          <a:xfrm>
            <a:off x="3325412" y="354879"/>
            <a:ext cx="85344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4800"/>
              <a:buFont typeface="Montserrat ExtraBold"/>
              <a:buNone/>
            </a:pPr>
            <a:r>
              <a:rPr lang="en-US" sz="4800" b="1">
                <a:solidFill>
                  <a:srgbClr val="D8D8D8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TRAINED FOR SERVICE (1:3-7)</a:t>
            </a:r>
            <a:endParaRPr/>
          </a:p>
        </p:txBody>
      </p:sp>
      <p:sp>
        <p:nvSpPr>
          <p:cNvPr id="451" name="Google Shape;451;g1f10a80a0e7_0_504"/>
          <p:cNvSpPr txBox="1"/>
          <p:nvPr/>
        </p:nvSpPr>
        <p:spPr>
          <a:xfrm>
            <a:off x="616225" y="1896775"/>
            <a:ext cx="11102100" cy="4417500"/>
          </a:xfrm>
          <a:prstGeom prst="rect">
            <a:avLst/>
          </a:prstGeom>
          <a:solidFill>
            <a:schemeClr val="dk1">
              <a:alpha val="1686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49300" marR="0" lvl="0" indent="-736600" algn="l" rtl="0"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3600"/>
              <a:buFont typeface="Calibri"/>
              <a:buAutoNum type="arabicPeriod" startAt="4"/>
            </a:pPr>
            <a:r>
              <a:rPr lang="en-US" sz="3600">
                <a:solidFill>
                  <a:srgbClr val="D8D8D8"/>
                </a:solidFill>
                <a:latin typeface="Montserrat"/>
                <a:ea typeface="Montserrat"/>
                <a:cs typeface="Montserrat"/>
                <a:sym typeface="Montserrat"/>
              </a:rPr>
              <a:t>WHY take noble youths and do this?</a:t>
            </a:r>
            <a:endParaRPr sz="3600">
              <a:solidFill>
                <a:srgbClr val="D8D8D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028700" marR="0" lvl="1" indent="-603250" algn="l" rtl="0">
              <a:spcBef>
                <a:spcPts val="700"/>
              </a:spcBef>
              <a:spcAft>
                <a:spcPts val="0"/>
              </a:spcAft>
              <a:buClr>
                <a:srgbClr val="D8D8D8"/>
              </a:buClr>
              <a:buSzPts val="3500"/>
              <a:buFont typeface="Montserrat"/>
              <a:buChar char="•"/>
            </a:pPr>
            <a:r>
              <a:rPr lang="en-US" sz="3100">
                <a:solidFill>
                  <a:srgbClr val="D8D8D8"/>
                </a:solidFill>
                <a:latin typeface="Montserrat"/>
                <a:ea typeface="Montserrat"/>
                <a:cs typeface="Montserrat"/>
                <a:sym typeface="Montserrat"/>
              </a:rPr>
              <a:t>Enculturation - Become part of the great Babylon</a:t>
            </a:r>
            <a:endParaRPr sz="3100">
              <a:solidFill>
                <a:srgbClr val="D8D8D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028700" marR="0" lvl="1" indent="-603250" algn="l" rtl="0">
              <a:spcBef>
                <a:spcPts val="700"/>
              </a:spcBef>
              <a:spcAft>
                <a:spcPts val="0"/>
              </a:spcAft>
              <a:buClr>
                <a:srgbClr val="D8D8D8"/>
              </a:buClr>
              <a:buSzPts val="3500"/>
              <a:buFont typeface="Montserrat"/>
              <a:buChar char="•"/>
            </a:pPr>
            <a:r>
              <a:rPr lang="en-US" sz="3100">
                <a:solidFill>
                  <a:srgbClr val="D8D8D8"/>
                </a:solidFill>
                <a:latin typeface="Montserrat"/>
                <a:ea typeface="Montserrat"/>
                <a:cs typeface="Montserrat"/>
                <a:sym typeface="Montserrat"/>
              </a:rPr>
              <a:t>Gain good, wise, knowledgeable advisors</a:t>
            </a:r>
            <a:endParaRPr sz="3100">
              <a:solidFill>
                <a:srgbClr val="D8D8D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028700" marR="0" lvl="1" indent="-603250" algn="l" rtl="0">
              <a:spcBef>
                <a:spcPts val="700"/>
              </a:spcBef>
              <a:spcAft>
                <a:spcPts val="0"/>
              </a:spcAft>
              <a:buClr>
                <a:srgbClr val="D8D8D8"/>
              </a:buClr>
              <a:buSzPts val="3500"/>
              <a:buFont typeface="Montserrat"/>
              <a:buChar char="•"/>
            </a:pPr>
            <a:r>
              <a:rPr lang="en-US" sz="3100">
                <a:solidFill>
                  <a:srgbClr val="D8D8D8"/>
                </a:solidFill>
                <a:latin typeface="Montserrat"/>
                <a:ea typeface="Montserrat"/>
                <a:cs typeface="Montserrat"/>
                <a:sym typeface="Montserrat"/>
              </a:rPr>
              <a:t>Ownership</a:t>
            </a:r>
            <a:endParaRPr sz="3100">
              <a:solidFill>
                <a:srgbClr val="D8D8D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028700" marR="0" lvl="1" indent="-603250" algn="l" rtl="0">
              <a:spcBef>
                <a:spcPts val="700"/>
              </a:spcBef>
              <a:spcAft>
                <a:spcPts val="0"/>
              </a:spcAft>
              <a:buClr>
                <a:srgbClr val="D8D8D8"/>
              </a:buClr>
              <a:buSzPts val="3500"/>
              <a:buFont typeface="Montserrat"/>
              <a:buChar char="•"/>
            </a:pPr>
            <a:r>
              <a:rPr lang="en-US" sz="3100">
                <a:solidFill>
                  <a:srgbClr val="D8D8D8"/>
                </a:solidFill>
                <a:latin typeface="Montserrat"/>
                <a:ea typeface="Montserrat"/>
                <a:cs typeface="Montserrat"/>
                <a:sym typeface="Montserrat"/>
              </a:rPr>
              <a:t>Allegiance</a:t>
            </a:r>
            <a:endParaRPr sz="3100">
              <a:solidFill>
                <a:srgbClr val="D8D8D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028700" marR="0" lvl="1" indent="-603250" algn="l" rtl="0">
              <a:spcBef>
                <a:spcPts val="700"/>
              </a:spcBef>
              <a:spcAft>
                <a:spcPts val="0"/>
              </a:spcAft>
              <a:buClr>
                <a:srgbClr val="D8D8D8"/>
              </a:buClr>
              <a:buSzPts val="3500"/>
              <a:buFont typeface="Montserrat"/>
              <a:buChar char="•"/>
            </a:pPr>
            <a:r>
              <a:rPr lang="en-US" sz="3100">
                <a:solidFill>
                  <a:srgbClr val="D8D8D8"/>
                </a:solidFill>
                <a:latin typeface="Montserrat"/>
                <a:ea typeface="Montserrat"/>
                <a:cs typeface="Montserrat"/>
                <a:sym typeface="Montserrat"/>
              </a:rPr>
              <a:t>Identity</a:t>
            </a:r>
            <a:endParaRPr sz="3100">
              <a:solidFill>
                <a:srgbClr val="D8D8D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028700" marR="0" lvl="1" indent="-603250" algn="l" rtl="0">
              <a:spcBef>
                <a:spcPts val="700"/>
              </a:spcBef>
              <a:spcAft>
                <a:spcPts val="0"/>
              </a:spcAft>
              <a:buClr>
                <a:srgbClr val="D8D8D8"/>
              </a:buClr>
              <a:buSzPts val="3500"/>
              <a:buFont typeface="Montserrat"/>
              <a:buChar char="•"/>
            </a:pPr>
            <a:r>
              <a:rPr lang="en-US" sz="3100">
                <a:solidFill>
                  <a:srgbClr val="D8D8D8"/>
                </a:solidFill>
                <a:latin typeface="Montserrat"/>
                <a:ea typeface="Montserrat"/>
                <a:cs typeface="Montserrat"/>
                <a:sym typeface="Montserrat"/>
              </a:rPr>
              <a:t>Reliance</a:t>
            </a:r>
            <a:r>
              <a:rPr lang="en-US" sz="3100" i="0" u="none" strike="noStrike" cap="none">
                <a:solidFill>
                  <a:srgbClr val="D8D8D8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3100">
              <a:solidFill>
                <a:srgbClr val="D8D8D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6" name="Google Shape;456;g1f10a80a0e7_0_47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64600"/>
          </a:xfrm>
          <a:prstGeom prst="rect">
            <a:avLst/>
          </a:prstGeom>
          <a:noFill/>
          <a:ln>
            <a:noFill/>
          </a:ln>
        </p:spPr>
      </p:pic>
      <p:sp>
        <p:nvSpPr>
          <p:cNvPr id="457" name="Google Shape;457;g1f10a80a0e7_0_478"/>
          <p:cNvSpPr txBox="1">
            <a:spLocks noGrp="1"/>
          </p:cNvSpPr>
          <p:nvPr>
            <p:ph type="title"/>
          </p:nvPr>
        </p:nvSpPr>
        <p:spPr>
          <a:xfrm>
            <a:off x="3325412" y="354879"/>
            <a:ext cx="85344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4800"/>
              <a:buFont typeface="Montserrat ExtraBold"/>
              <a:buNone/>
            </a:pPr>
            <a:r>
              <a:rPr lang="en-US" sz="4800" b="1">
                <a:solidFill>
                  <a:srgbClr val="D8D8D8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TRAINED FOR SERVICE (1:3-7)</a:t>
            </a:r>
            <a:endParaRPr/>
          </a:p>
        </p:txBody>
      </p:sp>
      <p:sp>
        <p:nvSpPr>
          <p:cNvPr id="458" name="Google Shape;458;g1f10a80a0e7_0_478"/>
          <p:cNvSpPr txBox="1"/>
          <p:nvPr/>
        </p:nvSpPr>
        <p:spPr>
          <a:xfrm>
            <a:off x="616226" y="1896787"/>
            <a:ext cx="10959600" cy="4494600"/>
          </a:xfrm>
          <a:prstGeom prst="rect">
            <a:avLst/>
          </a:prstGeom>
          <a:solidFill>
            <a:schemeClr val="dk1">
              <a:alpha val="1686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42950" marR="0" lvl="0" indent="-7429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AutoNum type="arabicPeriod" startAt="5"/>
            </a:pPr>
            <a:r>
              <a:rPr lang="en-US" sz="3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What was the </a:t>
            </a:r>
            <a:r>
              <a:rPr lang="en-US" sz="36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significance of the name changes</a:t>
            </a:r>
            <a:r>
              <a:rPr lang="en-US" sz="3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and what may have been the reason(s) their names were changed? </a:t>
            </a:r>
            <a:endParaRPr/>
          </a:p>
          <a:p>
            <a:pPr marL="1028700" marR="0" lvl="1" indent="-571500" algn="l" rtl="0">
              <a:spcBef>
                <a:spcPts val="1200"/>
              </a:spcBef>
              <a:spcAft>
                <a:spcPts val="0"/>
              </a:spcAft>
              <a:buClr>
                <a:srgbClr val="D8D8D8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D8D8D8"/>
                </a:solidFill>
                <a:latin typeface="Montserrat"/>
                <a:ea typeface="Montserrat"/>
                <a:cs typeface="Montserrat"/>
                <a:sym typeface="Montserrat"/>
              </a:rPr>
              <a:t>Most referenced Babylonian gods – why?</a:t>
            </a:r>
            <a:endParaRPr/>
          </a:p>
          <a:p>
            <a:pPr marL="1028700" marR="0" lvl="1" indent="-393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D8D8D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028700" marR="0" lvl="1" indent="-393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D8D8D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028700" marR="0" lvl="1" indent="-393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D8D8D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028700" marR="0" lvl="1" indent="-393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D8D8D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028700" marR="0" lvl="1" indent="-393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D8D8D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59" name="Google Shape;459;g1f10a80a0e7_0_478"/>
          <p:cNvSpPr txBox="1"/>
          <p:nvPr/>
        </p:nvSpPr>
        <p:spPr>
          <a:xfrm>
            <a:off x="616228" y="4379155"/>
            <a:ext cx="13950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D8D8D8"/>
                </a:solidFill>
                <a:latin typeface="Montserrat"/>
                <a:ea typeface="Montserrat"/>
                <a:cs typeface="Montserrat"/>
                <a:sym typeface="Montserrat"/>
              </a:rPr>
              <a:t>Daniel</a:t>
            </a:r>
            <a:r>
              <a:rPr lang="en-US" sz="2500" baseline="30000">
                <a:solidFill>
                  <a:srgbClr val="D8D8D8"/>
                </a:solidFill>
                <a:latin typeface="Montserrat"/>
                <a:ea typeface="Montserrat"/>
                <a:cs typeface="Montserrat"/>
                <a:sym typeface="Montserrat"/>
              </a:rPr>
              <a:t>H</a:t>
            </a:r>
            <a:endParaRPr sz="2500" baseline="30000">
              <a:solidFill>
                <a:srgbClr val="D8D8D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60" name="Google Shape;460;g1f10a80a0e7_0_478"/>
          <p:cNvSpPr/>
          <p:nvPr/>
        </p:nvSpPr>
        <p:spPr>
          <a:xfrm>
            <a:off x="5816071" y="4961536"/>
            <a:ext cx="19224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D8D8D8"/>
                </a:solidFill>
                <a:latin typeface="Montserrat"/>
                <a:ea typeface="Montserrat"/>
                <a:cs typeface="Montserrat"/>
                <a:sym typeface="Montserrat"/>
              </a:rPr>
              <a:t>Hananiah</a:t>
            </a:r>
            <a:r>
              <a:rPr lang="en-US" sz="2500" baseline="30000">
                <a:solidFill>
                  <a:srgbClr val="D8D8D8"/>
                </a:solidFill>
                <a:latin typeface="Montserrat"/>
                <a:ea typeface="Montserrat"/>
                <a:cs typeface="Montserrat"/>
                <a:sym typeface="Montserrat"/>
              </a:rPr>
              <a:t>H</a:t>
            </a:r>
            <a:endParaRPr sz="2500" baseline="30000">
              <a:solidFill>
                <a:srgbClr val="D8D8D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61" name="Google Shape;461;g1f10a80a0e7_0_478"/>
          <p:cNvSpPr/>
          <p:nvPr/>
        </p:nvSpPr>
        <p:spPr>
          <a:xfrm>
            <a:off x="5816087" y="5489367"/>
            <a:ext cx="15936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D8D8D8"/>
                </a:solidFill>
                <a:latin typeface="Montserrat"/>
                <a:ea typeface="Montserrat"/>
                <a:cs typeface="Montserrat"/>
                <a:sym typeface="Montserrat"/>
              </a:rPr>
              <a:t>Mishael</a:t>
            </a:r>
            <a:r>
              <a:rPr lang="en-US" sz="2500" baseline="30000">
                <a:solidFill>
                  <a:srgbClr val="D8D8D8"/>
                </a:solidFill>
                <a:latin typeface="Montserrat"/>
                <a:ea typeface="Montserrat"/>
                <a:cs typeface="Montserrat"/>
                <a:sym typeface="Montserrat"/>
              </a:rPr>
              <a:t>H</a:t>
            </a:r>
            <a:endParaRPr sz="2500">
              <a:solidFill>
                <a:srgbClr val="D8D8D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62" name="Google Shape;462;g1f10a80a0e7_0_478"/>
          <p:cNvSpPr/>
          <p:nvPr/>
        </p:nvSpPr>
        <p:spPr>
          <a:xfrm>
            <a:off x="5816064" y="6017598"/>
            <a:ext cx="15600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D8D8D8"/>
                </a:solidFill>
                <a:latin typeface="Montserrat"/>
                <a:ea typeface="Montserrat"/>
                <a:cs typeface="Montserrat"/>
                <a:sym typeface="Montserrat"/>
              </a:rPr>
              <a:t>Azariah</a:t>
            </a:r>
            <a:r>
              <a:rPr lang="en-US" sz="2500" baseline="30000">
                <a:solidFill>
                  <a:srgbClr val="D8D8D8"/>
                </a:solidFill>
                <a:latin typeface="Montserrat"/>
                <a:ea typeface="Montserrat"/>
                <a:cs typeface="Montserrat"/>
                <a:sym typeface="Montserrat"/>
              </a:rPr>
              <a:t>H</a:t>
            </a:r>
            <a:endParaRPr sz="2500">
              <a:solidFill>
                <a:srgbClr val="D8D8D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63" name="Google Shape;463;g1f10a80a0e7_0_478"/>
          <p:cNvSpPr/>
          <p:nvPr/>
        </p:nvSpPr>
        <p:spPr>
          <a:xfrm>
            <a:off x="2513734" y="4370686"/>
            <a:ext cx="31101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i="1">
                <a:solidFill>
                  <a:srgbClr val="D8D8D8"/>
                </a:solidFill>
                <a:latin typeface="Montserrat"/>
                <a:ea typeface="Montserrat"/>
                <a:cs typeface="Montserrat"/>
                <a:sym typeface="Montserrat"/>
              </a:rPr>
              <a:t>“God is my Judge”</a:t>
            </a:r>
            <a:endParaRPr/>
          </a:p>
        </p:txBody>
      </p:sp>
      <p:sp>
        <p:nvSpPr>
          <p:cNvPr id="464" name="Google Shape;464;g1f10a80a0e7_0_478"/>
          <p:cNvSpPr/>
          <p:nvPr/>
        </p:nvSpPr>
        <p:spPr>
          <a:xfrm>
            <a:off x="8048530" y="6017598"/>
            <a:ext cx="37272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i="1">
                <a:solidFill>
                  <a:srgbClr val="D8D8D8"/>
                </a:solidFill>
                <a:latin typeface="Montserrat"/>
                <a:ea typeface="Montserrat"/>
                <a:cs typeface="Montserrat"/>
                <a:sym typeface="Montserrat"/>
              </a:rPr>
              <a:t>“The Lord has helped”</a:t>
            </a:r>
            <a:endParaRPr/>
          </a:p>
        </p:txBody>
      </p:sp>
      <p:sp>
        <p:nvSpPr>
          <p:cNvPr id="465" name="Google Shape;465;g1f10a80a0e7_0_478"/>
          <p:cNvSpPr/>
          <p:nvPr/>
        </p:nvSpPr>
        <p:spPr>
          <a:xfrm>
            <a:off x="8048530" y="4961536"/>
            <a:ext cx="36600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i="1">
                <a:solidFill>
                  <a:srgbClr val="D8D8D8"/>
                </a:solidFill>
                <a:latin typeface="Montserrat"/>
                <a:ea typeface="Montserrat"/>
                <a:cs typeface="Montserrat"/>
                <a:sym typeface="Montserrat"/>
              </a:rPr>
              <a:t>“The Lord is gracious”</a:t>
            </a:r>
            <a:endParaRPr/>
          </a:p>
        </p:txBody>
      </p:sp>
      <p:sp>
        <p:nvSpPr>
          <p:cNvPr id="466" name="Google Shape;466;g1f10a80a0e7_0_478"/>
          <p:cNvSpPr/>
          <p:nvPr/>
        </p:nvSpPr>
        <p:spPr>
          <a:xfrm>
            <a:off x="8048539" y="5489367"/>
            <a:ext cx="35349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i="1">
                <a:solidFill>
                  <a:srgbClr val="D8D8D8"/>
                </a:solidFill>
                <a:latin typeface="Montserrat"/>
                <a:ea typeface="Montserrat"/>
                <a:cs typeface="Montserrat"/>
                <a:sym typeface="Montserrat"/>
              </a:rPr>
              <a:t>“Who is what God is”</a:t>
            </a:r>
            <a:endParaRPr/>
          </a:p>
        </p:txBody>
      </p:sp>
      <p:sp>
        <p:nvSpPr>
          <p:cNvPr id="467" name="Google Shape;467;g1f10a80a0e7_0_478"/>
          <p:cNvSpPr/>
          <p:nvPr/>
        </p:nvSpPr>
        <p:spPr>
          <a:xfrm>
            <a:off x="616226" y="5497836"/>
            <a:ext cx="18069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D8D8D8"/>
                </a:solidFill>
                <a:latin typeface="Montserrat"/>
                <a:ea typeface="Montserrat"/>
                <a:cs typeface="Montserrat"/>
                <a:sym typeface="Montserrat"/>
              </a:rPr>
              <a:t>Meshach</a:t>
            </a:r>
            <a:r>
              <a:rPr lang="en-US" sz="2500" baseline="30000">
                <a:solidFill>
                  <a:srgbClr val="D8D8D8"/>
                </a:solidFill>
                <a:latin typeface="Montserrat"/>
                <a:ea typeface="Montserrat"/>
                <a:cs typeface="Montserrat"/>
                <a:sym typeface="Montserrat"/>
              </a:rPr>
              <a:t>B</a:t>
            </a:r>
            <a:endParaRPr sz="2500">
              <a:solidFill>
                <a:srgbClr val="D8D8D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68" name="Google Shape;468;g1f10a80a0e7_0_478"/>
          <p:cNvSpPr/>
          <p:nvPr/>
        </p:nvSpPr>
        <p:spPr>
          <a:xfrm>
            <a:off x="2447275" y="5489367"/>
            <a:ext cx="35028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i="1">
                <a:solidFill>
                  <a:srgbClr val="D8D8D8"/>
                </a:solidFill>
                <a:latin typeface="Montserrat"/>
                <a:ea typeface="Montserrat"/>
                <a:cs typeface="Montserrat"/>
                <a:sym typeface="Montserrat"/>
              </a:rPr>
              <a:t>“Who is what Aku is”</a:t>
            </a:r>
            <a:endParaRPr/>
          </a:p>
        </p:txBody>
      </p:sp>
      <p:sp>
        <p:nvSpPr>
          <p:cNvPr id="469" name="Google Shape;469;g1f10a80a0e7_0_478"/>
          <p:cNvSpPr/>
          <p:nvPr/>
        </p:nvSpPr>
        <p:spPr>
          <a:xfrm>
            <a:off x="2465053" y="4961536"/>
            <a:ext cx="33024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i="1">
                <a:solidFill>
                  <a:srgbClr val="D8D8D8"/>
                </a:solidFill>
                <a:latin typeface="Montserrat"/>
                <a:ea typeface="Montserrat"/>
                <a:cs typeface="Montserrat"/>
                <a:sym typeface="Montserrat"/>
              </a:rPr>
              <a:t>“Command of Aku”</a:t>
            </a:r>
            <a:endParaRPr/>
          </a:p>
        </p:txBody>
      </p:sp>
      <p:sp>
        <p:nvSpPr>
          <p:cNvPr id="470" name="Google Shape;470;g1f10a80a0e7_0_478"/>
          <p:cNvSpPr/>
          <p:nvPr/>
        </p:nvSpPr>
        <p:spPr>
          <a:xfrm>
            <a:off x="2546853" y="6017598"/>
            <a:ext cx="30348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i="1">
                <a:solidFill>
                  <a:srgbClr val="D8D8D8"/>
                </a:solidFill>
                <a:latin typeface="Montserrat"/>
                <a:ea typeface="Montserrat"/>
                <a:cs typeface="Montserrat"/>
                <a:sym typeface="Montserrat"/>
              </a:rPr>
              <a:t>“Servant of Nebo”</a:t>
            </a:r>
            <a:endParaRPr/>
          </a:p>
        </p:txBody>
      </p:sp>
      <p:sp>
        <p:nvSpPr>
          <p:cNvPr id="471" name="Google Shape;471;g1f10a80a0e7_0_478"/>
          <p:cNvSpPr/>
          <p:nvPr/>
        </p:nvSpPr>
        <p:spPr>
          <a:xfrm>
            <a:off x="616226" y="4970005"/>
            <a:ext cx="18822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D8D8D8"/>
                </a:solidFill>
                <a:latin typeface="Montserrat"/>
                <a:ea typeface="Montserrat"/>
                <a:cs typeface="Montserrat"/>
                <a:sym typeface="Montserrat"/>
              </a:rPr>
              <a:t>Shadrach</a:t>
            </a:r>
            <a:r>
              <a:rPr lang="en-US" sz="2500" baseline="30000">
                <a:solidFill>
                  <a:srgbClr val="D8D8D8"/>
                </a:solidFill>
                <a:latin typeface="Montserrat"/>
                <a:ea typeface="Montserrat"/>
                <a:cs typeface="Montserrat"/>
                <a:sym typeface="Montserrat"/>
              </a:rPr>
              <a:t>B</a:t>
            </a:r>
            <a:endParaRPr sz="2500">
              <a:solidFill>
                <a:srgbClr val="D8D8D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72" name="Google Shape;472;g1f10a80a0e7_0_478"/>
          <p:cNvSpPr/>
          <p:nvPr/>
        </p:nvSpPr>
        <p:spPr>
          <a:xfrm>
            <a:off x="616226" y="6026067"/>
            <a:ext cx="18180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D8D8D8"/>
                </a:solidFill>
                <a:latin typeface="Montserrat"/>
                <a:ea typeface="Montserrat"/>
                <a:cs typeface="Montserrat"/>
                <a:sym typeface="Montserrat"/>
              </a:rPr>
              <a:t>Abenego</a:t>
            </a:r>
            <a:r>
              <a:rPr lang="en-US" sz="2500" baseline="30000">
                <a:solidFill>
                  <a:srgbClr val="D8D8D8"/>
                </a:solidFill>
                <a:latin typeface="Montserrat"/>
                <a:ea typeface="Montserrat"/>
                <a:cs typeface="Montserrat"/>
                <a:sym typeface="Montserrat"/>
              </a:rPr>
              <a:t>B</a:t>
            </a:r>
            <a:endParaRPr sz="2500">
              <a:solidFill>
                <a:srgbClr val="D8D8D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73" name="Google Shape;473;g1f10a80a0e7_0_478"/>
          <p:cNvSpPr/>
          <p:nvPr/>
        </p:nvSpPr>
        <p:spPr>
          <a:xfrm>
            <a:off x="5816074" y="4370686"/>
            <a:ext cx="24000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D8D8D8"/>
                </a:solidFill>
                <a:latin typeface="Montserrat"/>
                <a:ea typeface="Montserrat"/>
                <a:cs typeface="Montserrat"/>
                <a:sym typeface="Montserrat"/>
              </a:rPr>
              <a:t>Belteshazzar</a:t>
            </a:r>
            <a:r>
              <a:rPr lang="en-US" sz="2500" baseline="30000">
                <a:solidFill>
                  <a:srgbClr val="D8D8D8"/>
                </a:solidFill>
                <a:latin typeface="Montserrat"/>
                <a:ea typeface="Montserrat"/>
                <a:cs typeface="Montserrat"/>
                <a:sym typeface="Montserrat"/>
              </a:rPr>
              <a:t>B</a:t>
            </a:r>
            <a:endParaRPr sz="2500" baseline="30000">
              <a:solidFill>
                <a:srgbClr val="D8D8D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74" name="Google Shape;474;g1f10a80a0e7_0_478"/>
          <p:cNvSpPr/>
          <p:nvPr/>
        </p:nvSpPr>
        <p:spPr>
          <a:xfrm>
            <a:off x="8048545" y="4370686"/>
            <a:ext cx="34275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i="1">
                <a:solidFill>
                  <a:srgbClr val="D8D8D8"/>
                </a:solidFill>
                <a:latin typeface="Montserrat"/>
                <a:ea typeface="Montserrat"/>
                <a:cs typeface="Montserrat"/>
                <a:sym typeface="Montserrat"/>
              </a:rPr>
              <a:t>“May Balak protect”</a:t>
            </a:r>
            <a:endParaRPr/>
          </a:p>
        </p:txBody>
      </p:sp>
      <p:cxnSp>
        <p:nvCxnSpPr>
          <p:cNvPr id="475" name="Google Shape;475;g1f10a80a0e7_0_478"/>
          <p:cNvCxnSpPr/>
          <p:nvPr/>
        </p:nvCxnSpPr>
        <p:spPr>
          <a:xfrm rot="10800000">
            <a:off x="1250481" y="4917001"/>
            <a:ext cx="9692700" cy="0"/>
          </a:xfrm>
          <a:prstGeom prst="straightConnector1">
            <a:avLst/>
          </a:prstGeom>
          <a:noFill/>
          <a:ln w="63500" cap="flat" cmpd="sng">
            <a:solidFill>
              <a:srgbClr val="31485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76" name="Google Shape;476;g1f10a80a0e7_0_478"/>
          <p:cNvCxnSpPr/>
          <p:nvPr/>
        </p:nvCxnSpPr>
        <p:spPr>
          <a:xfrm rot="10800000">
            <a:off x="1282117" y="4338221"/>
            <a:ext cx="9692700" cy="0"/>
          </a:xfrm>
          <a:prstGeom prst="straightConnector1">
            <a:avLst/>
          </a:prstGeom>
          <a:noFill/>
          <a:ln w="63500" cap="flat" cmpd="sng">
            <a:solidFill>
              <a:srgbClr val="31485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77" name="Google Shape;477;g1f10a80a0e7_0_478"/>
          <p:cNvCxnSpPr/>
          <p:nvPr/>
        </p:nvCxnSpPr>
        <p:spPr>
          <a:xfrm rot="10800000">
            <a:off x="1256239" y="6026067"/>
            <a:ext cx="9692700" cy="0"/>
          </a:xfrm>
          <a:prstGeom prst="straightConnector1">
            <a:avLst/>
          </a:prstGeom>
          <a:noFill/>
          <a:ln w="63500" cap="flat" cmpd="sng">
            <a:solidFill>
              <a:srgbClr val="31485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78" name="Google Shape;478;g1f10a80a0e7_0_478"/>
          <p:cNvCxnSpPr/>
          <p:nvPr/>
        </p:nvCxnSpPr>
        <p:spPr>
          <a:xfrm rot="10800000">
            <a:off x="1287875" y="5487045"/>
            <a:ext cx="9692700" cy="0"/>
          </a:xfrm>
          <a:prstGeom prst="straightConnector1">
            <a:avLst/>
          </a:prstGeom>
          <a:noFill/>
          <a:ln w="63500" cap="flat" cmpd="sng">
            <a:solidFill>
              <a:srgbClr val="314850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3" name="Google Shape;483;g1f10a80a0e7_0_32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64900"/>
          </a:xfrm>
          <a:prstGeom prst="rect">
            <a:avLst/>
          </a:prstGeom>
          <a:noFill/>
          <a:ln>
            <a:noFill/>
          </a:ln>
        </p:spPr>
      </p:pic>
      <p:sp>
        <p:nvSpPr>
          <p:cNvPr id="484" name="Google Shape;484;g1f10a80a0e7_0_321"/>
          <p:cNvSpPr txBox="1">
            <a:spLocks noGrp="1"/>
          </p:cNvSpPr>
          <p:nvPr>
            <p:ph type="title"/>
          </p:nvPr>
        </p:nvSpPr>
        <p:spPr>
          <a:xfrm>
            <a:off x="3325412" y="354879"/>
            <a:ext cx="85344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4800"/>
              <a:buFont typeface="Montserrat ExtraBold"/>
              <a:buNone/>
            </a:pPr>
            <a:r>
              <a:rPr lang="en-US" sz="4800" b="1">
                <a:solidFill>
                  <a:srgbClr val="D8D8D8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TRAINED FOR SERVICE (1:3-7)</a:t>
            </a:r>
            <a:endParaRPr/>
          </a:p>
        </p:txBody>
      </p:sp>
      <p:sp>
        <p:nvSpPr>
          <p:cNvPr id="485" name="Google Shape;485;g1f10a80a0e7_0_321"/>
          <p:cNvSpPr txBox="1"/>
          <p:nvPr/>
        </p:nvSpPr>
        <p:spPr>
          <a:xfrm>
            <a:off x="616201" y="1786837"/>
            <a:ext cx="10959600" cy="4892100"/>
          </a:xfrm>
          <a:prstGeom prst="rect">
            <a:avLst/>
          </a:prstGeom>
          <a:solidFill>
            <a:schemeClr val="dk1">
              <a:alpha val="1686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49300" marR="0" lvl="0" indent="-736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AutoNum type="arabicPeriod" startAt="5"/>
            </a:pPr>
            <a:r>
              <a:rPr lang="en-US" sz="3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What was the </a:t>
            </a:r>
            <a:r>
              <a:rPr lang="en-US" sz="36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significance of the name changes</a:t>
            </a:r>
            <a:r>
              <a:rPr lang="en-US" sz="3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and what may have been the reason(s) their names were changed? </a:t>
            </a:r>
            <a:endParaRPr sz="1500"/>
          </a:p>
          <a:p>
            <a:pPr marL="1028700" marR="0" lvl="1" indent="-558800" algn="l" rtl="0">
              <a:spcBef>
                <a:spcPts val="700"/>
              </a:spcBef>
              <a:spcAft>
                <a:spcPts val="0"/>
              </a:spcAft>
              <a:buClr>
                <a:srgbClr val="D8D8D8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rgbClr val="D8D8D8"/>
                </a:solidFill>
                <a:latin typeface="Montserrat"/>
                <a:ea typeface="Montserrat"/>
                <a:cs typeface="Montserrat"/>
                <a:sym typeface="Montserrat"/>
              </a:rPr>
              <a:t>O</a:t>
            </a:r>
            <a:r>
              <a:rPr lang="en-US" sz="2800" b="0" i="0" u="none" strike="noStrike" cap="none">
                <a:solidFill>
                  <a:srgbClr val="D8D8D8"/>
                </a:solidFill>
                <a:latin typeface="Montserrat"/>
                <a:ea typeface="Montserrat"/>
                <a:cs typeface="Montserrat"/>
                <a:sym typeface="Montserrat"/>
              </a:rPr>
              <a:t>ut of convenience (language shift)</a:t>
            </a:r>
            <a:endParaRPr sz="1500"/>
          </a:p>
          <a:p>
            <a:pPr marL="1028700" marR="0" lvl="1" indent="-558800" algn="l" rtl="0">
              <a:spcBef>
                <a:spcPts val="1200"/>
              </a:spcBef>
              <a:spcAft>
                <a:spcPts val="0"/>
              </a:spcAft>
              <a:buClr>
                <a:srgbClr val="D8D8D8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rgbClr val="D8D8D8"/>
                </a:solidFill>
                <a:latin typeface="Montserrat"/>
                <a:ea typeface="Montserrat"/>
                <a:cs typeface="Montserrat"/>
                <a:sym typeface="Montserrat"/>
              </a:rPr>
              <a:t>A</a:t>
            </a:r>
            <a:r>
              <a:rPr lang="en-US" sz="2800" b="0" i="0" u="none" strike="noStrike" cap="none">
                <a:solidFill>
                  <a:srgbClr val="D8D8D8"/>
                </a:solidFill>
                <a:latin typeface="Montserrat"/>
                <a:ea typeface="Montserrat"/>
                <a:cs typeface="Montserrat"/>
                <a:sym typeface="Montserrat"/>
              </a:rPr>
              <a:t> reminder of WHERE the captives are </a:t>
            </a:r>
            <a:r>
              <a:rPr lang="en-US" sz="2800">
                <a:solidFill>
                  <a:srgbClr val="D8D8D8"/>
                </a:solidFill>
                <a:latin typeface="Montserrat"/>
                <a:ea typeface="Montserrat"/>
                <a:cs typeface="Montserrat"/>
                <a:sym typeface="Montserrat"/>
              </a:rPr>
              <a:t>and to WHOM they now below - IDENTITY</a:t>
            </a:r>
            <a:endParaRPr sz="1500"/>
          </a:p>
          <a:p>
            <a:pPr marL="1028700" marR="0" lvl="1" indent="-558800" algn="l" rtl="0">
              <a:spcBef>
                <a:spcPts val="1200"/>
              </a:spcBef>
              <a:spcAft>
                <a:spcPts val="0"/>
              </a:spcAft>
              <a:buClr>
                <a:srgbClr val="D8D8D8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D8D8D8"/>
                </a:solidFill>
                <a:latin typeface="Montserrat"/>
                <a:ea typeface="Montserrat"/>
                <a:cs typeface="Montserrat"/>
                <a:sym typeface="Montserrat"/>
              </a:rPr>
              <a:t>Suggestion that “El” and “Yah” are interchangeable with foreign Babylonian Gods…</a:t>
            </a:r>
            <a:endParaRPr sz="1500"/>
          </a:p>
          <a:p>
            <a:pPr marL="1028700" marR="0" lvl="1" indent="-558800" algn="l" rtl="0">
              <a:spcBef>
                <a:spcPts val="1200"/>
              </a:spcBef>
              <a:spcAft>
                <a:spcPts val="0"/>
              </a:spcAft>
              <a:buClr>
                <a:srgbClr val="D8D8D8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D8D8D8"/>
                </a:solidFill>
                <a:latin typeface="Montserrat"/>
                <a:ea typeface="Montserrat"/>
                <a:cs typeface="Montserrat"/>
                <a:sym typeface="Montserrat"/>
              </a:rPr>
              <a:t>But God’s sovereignty will be on full display!</a:t>
            </a:r>
            <a:endParaRPr sz="15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0" name="Google Shape;490;g1f10a80a0e7_0_51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64900"/>
          </a:xfrm>
          <a:prstGeom prst="rect">
            <a:avLst/>
          </a:prstGeom>
          <a:noFill/>
          <a:ln>
            <a:noFill/>
          </a:ln>
        </p:spPr>
      </p:pic>
      <p:sp>
        <p:nvSpPr>
          <p:cNvPr id="491" name="Google Shape;491;g1f10a80a0e7_0_516"/>
          <p:cNvSpPr txBox="1">
            <a:spLocks noGrp="1"/>
          </p:cNvSpPr>
          <p:nvPr>
            <p:ph type="title"/>
          </p:nvPr>
        </p:nvSpPr>
        <p:spPr>
          <a:xfrm>
            <a:off x="3325412" y="354879"/>
            <a:ext cx="85344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4800"/>
              <a:buFont typeface="Montserrat ExtraBold"/>
              <a:buNone/>
            </a:pPr>
            <a:r>
              <a:rPr lang="en-US" sz="4800" b="1">
                <a:solidFill>
                  <a:srgbClr val="D8D8D8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TRAINED FOR SERVICE (1:3-7)</a:t>
            </a:r>
            <a:endParaRPr/>
          </a:p>
        </p:txBody>
      </p:sp>
      <p:sp>
        <p:nvSpPr>
          <p:cNvPr id="492" name="Google Shape;492;g1f10a80a0e7_0_516"/>
          <p:cNvSpPr txBox="1"/>
          <p:nvPr/>
        </p:nvSpPr>
        <p:spPr>
          <a:xfrm>
            <a:off x="616200" y="1786825"/>
            <a:ext cx="10959600" cy="4629900"/>
          </a:xfrm>
          <a:prstGeom prst="rect">
            <a:avLst/>
          </a:prstGeom>
          <a:solidFill>
            <a:schemeClr val="dk1">
              <a:alpha val="1686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What all have Daniel and his friends accepted so far without objection?</a:t>
            </a:r>
            <a:endParaRPr sz="36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492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Montserrat Light"/>
              <a:buChar char="●"/>
            </a:pPr>
            <a:r>
              <a:rPr lang="en-US" sz="360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“Captivity” (really special treatment compared to their brethren)</a:t>
            </a:r>
            <a:endParaRPr sz="3600">
              <a:solidFill>
                <a:schemeClr val="l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457200" marR="0" lvl="0" indent="-3492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Montserrat Light"/>
              <a:buChar char="●"/>
            </a:pPr>
            <a:r>
              <a:rPr lang="en-US" sz="360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Names that give homage to babylonian gods</a:t>
            </a:r>
            <a:endParaRPr sz="3600">
              <a:solidFill>
                <a:schemeClr val="l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457200" marR="0" lvl="0" indent="-3492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Montserrat Light"/>
              <a:buChar char="●"/>
            </a:pPr>
            <a:r>
              <a:rPr lang="en-US" sz="360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Education - special babylonian chaldean magician training (would have included divination)</a:t>
            </a:r>
            <a:endParaRPr sz="3600">
              <a:solidFill>
                <a:schemeClr val="l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7" name="Google Shape;497;g1f10a80a0e7_0_32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64900"/>
          </a:xfrm>
          <a:prstGeom prst="rect">
            <a:avLst/>
          </a:prstGeom>
          <a:noFill/>
          <a:ln>
            <a:noFill/>
          </a:ln>
        </p:spPr>
      </p:pic>
      <p:sp>
        <p:nvSpPr>
          <p:cNvPr id="498" name="Google Shape;498;g1f10a80a0e7_0_327"/>
          <p:cNvSpPr txBox="1">
            <a:spLocks noGrp="1"/>
          </p:cNvSpPr>
          <p:nvPr>
            <p:ph type="title"/>
          </p:nvPr>
        </p:nvSpPr>
        <p:spPr>
          <a:xfrm>
            <a:off x="3325412" y="354879"/>
            <a:ext cx="85344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4800"/>
              <a:buFont typeface="Montserrat ExtraBold"/>
              <a:buNone/>
            </a:pPr>
            <a:r>
              <a:rPr lang="en-US" sz="4800" b="1">
                <a:solidFill>
                  <a:srgbClr val="D8D8D8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A COUNTERCULTURE RESOLUTION (1:8-16)</a:t>
            </a:r>
            <a:endParaRPr/>
          </a:p>
        </p:txBody>
      </p:sp>
      <p:sp>
        <p:nvSpPr>
          <p:cNvPr id="499" name="Google Shape;499;g1f10a80a0e7_0_327"/>
          <p:cNvSpPr txBox="1"/>
          <p:nvPr/>
        </p:nvSpPr>
        <p:spPr>
          <a:xfrm>
            <a:off x="616225" y="1896775"/>
            <a:ext cx="11243700" cy="4307400"/>
          </a:xfrm>
          <a:prstGeom prst="rect">
            <a:avLst/>
          </a:prstGeom>
          <a:solidFill>
            <a:schemeClr val="dk1">
              <a:alpha val="1686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49300" marR="0" lvl="0" indent="-736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AutoNum type="arabicPeriod" startAt="6"/>
            </a:pPr>
            <a:r>
              <a:rPr lang="en-US" sz="3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What </a:t>
            </a:r>
            <a:r>
              <a:rPr lang="en-US" sz="36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resolution</a:t>
            </a:r>
            <a:r>
              <a:rPr lang="en-US" sz="3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is made by Daniel in verse 8 and how does he approach the </a:t>
            </a:r>
            <a:r>
              <a:rPr lang="en-US" sz="36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potential controversy</a:t>
            </a:r>
            <a:r>
              <a:rPr lang="en-US" sz="3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this could cause? </a:t>
            </a:r>
            <a:endParaRPr sz="1500"/>
          </a:p>
          <a:p>
            <a:pPr marL="1028700" marR="0" lvl="1" indent="-558800" algn="l" rtl="0">
              <a:spcBef>
                <a:spcPts val="700"/>
              </a:spcBef>
              <a:spcAft>
                <a:spcPts val="0"/>
              </a:spcAft>
              <a:buClr>
                <a:srgbClr val="D8D8D8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D8D8D8"/>
                </a:solidFill>
                <a:latin typeface="Montserrat"/>
                <a:ea typeface="Montserrat"/>
                <a:cs typeface="Montserrat"/>
                <a:sym typeface="Montserrat"/>
              </a:rPr>
              <a:t>Not to eat of the king’s food or drink because of DEFILEMENT</a:t>
            </a:r>
            <a:endParaRPr sz="1500"/>
          </a:p>
          <a:p>
            <a:pPr marL="1028700" marR="0" lvl="1" indent="-558800" algn="l" rtl="0">
              <a:spcBef>
                <a:spcPts val="1200"/>
              </a:spcBef>
              <a:spcAft>
                <a:spcPts val="0"/>
              </a:spcAft>
              <a:buClr>
                <a:srgbClr val="D8D8D8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D8D8D8"/>
                </a:solidFill>
                <a:latin typeface="Montserrat"/>
                <a:ea typeface="Montserrat"/>
                <a:cs typeface="Montserrat"/>
                <a:sym typeface="Montserrat"/>
              </a:rPr>
              <a:t>Yet seeks permission, even though God’s law comes first</a:t>
            </a:r>
            <a:endParaRPr sz="1500"/>
          </a:p>
          <a:p>
            <a:pPr marL="1028700" marR="0" lvl="1" indent="-558800" algn="l" rtl="0">
              <a:spcBef>
                <a:spcPts val="1200"/>
              </a:spcBef>
              <a:spcAft>
                <a:spcPts val="0"/>
              </a:spcAft>
              <a:buClr>
                <a:srgbClr val="D8D8D8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D8D8D8"/>
                </a:solidFill>
                <a:latin typeface="Montserrat"/>
                <a:ea typeface="Montserrat"/>
                <a:cs typeface="Montserrat"/>
                <a:sym typeface="Montserrat"/>
              </a:rPr>
              <a:t>His resolution (“set his heart upon”) remains without wavering – representative of the one, true God</a:t>
            </a:r>
            <a:endParaRPr sz="15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4" name="Google Shape;504;g1f10a80a0e7_0_33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64900"/>
          </a:xfrm>
          <a:prstGeom prst="rect">
            <a:avLst/>
          </a:prstGeom>
          <a:noFill/>
          <a:ln>
            <a:noFill/>
          </a:ln>
        </p:spPr>
      </p:pic>
      <p:sp>
        <p:nvSpPr>
          <p:cNvPr id="505" name="Google Shape;505;g1f10a80a0e7_0_339"/>
          <p:cNvSpPr txBox="1">
            <a:spLocks noGrp="1"/>
          </p:cNvSpPr>
          <p:nvPr>
            <p:ph type="title"/>
          </p:nvPr>
        </p:nvSpPr>
        <p:spPr>
          <a:xfrm>
            <a:off x="3325412" y="354879"/>
            <a:ext cx="85344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4800"/>
              <a:buFont typeface="Montserrat ExtraBold"/>
              <a:buNone/>
            </a:pPr>
            <a:r>
              <a:rPr lang="en-US" sz="4800" b="1">
                <a:solidFill>
                  <a:srgbClr val="D8D8D8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A COUNTERCULTURE RESOLUTION (1:8-16)</a:t>
            </a:r>
            <a:endParaRPr/>
          </a:p>
        </p:txBody>
      </p:sp>
      <p:sp>
        <p:nvSpPr>
          <p:cNvPr id="506" name="Google Shape;506;g1f10a80a0e7_0_339"/>
          <p:cNvSpPr txBox="1"/>
          <p:nvPr/>
        </p:nvSpPr>
        <p:spPr>
          <a:xfrm>
            <a:off x="616225" y="1896775"/>
            <a:ext cx="10959600" cy="4642200"/>
          </a:xfrm>
          <a:prstGeom prst="rect">
            <a:avLst/>
          </a:prstGeom>
          <a:solidFill>
            <a:schemeClr val="dk1">
              <a:alpha val="1686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749300" marR="0" lvl="0" indent="-70231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AutoNum type="arabicPeriod" startAt="8"/>
            </a:pPr>
            <a:r>
              <a:rPr lang="en-US" sz="3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Why would </a:t>
            </a:r>
            <a:r>
              <a:rPr lang="en-US" sz="36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eating defile </a:t>
            </a:r>
            <a:r>
              <a:rPr lang="en-US" sz="3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Daniel? </a:t>
            </a:r>
            <a:endParaRPr sz="1500"/>
          </a:p>
          <a:p>
            <a:pPr marL="1028700" marR="0" lvl="1" indent="-608141" algn="l" rtl="0">
              <a:spcBef>
                <a:spcPts val="1200"/>
              </a:spcBef>
              <a:spcAft>
                <a:spcPts val="0"/>
              </a:spcAft>
              <a:buClr>
                <a:srgbClr val="D8D8D8"/>
              </a:buClr>
              <a:buSzPct val="150295"/>
              <a:buFont typeface="Montserrat"/>
              <a:buChar char="•"/>
            </a:pPr>
            <a:r>
              <a:rPr lang="en-US" sz="2800" i="0" u="none" strike="noStrike" cap="none">
                <a:solidFill>
                  <a:srgbClr val="D8D8D8"/>
                </a:solidFill>
                <a:latin typeface="Montserrat"/>
                <a:ea typeface="Montserrat"/>
                <a:cs typeface="Montserrat"/>
                <a:sym typeface="Montserrat"/>
              </a:rPr>
              <a:t>Meat dishes understandable (no blood drained – Lev 17; sacrificed to idols; unclean meats – Lev 3, 11), but drink as well? </a:t>
            </a:r>
            <a:r>
              <a:rPr lang="en-US" sz="2800">
                <a:solidFill>
                  <a:srgbClr val="D8D8D8"/>
                </a:solidFill>
                <a:latin typeface="Montserrat"/>
                <a:ea typeface="Montserrat"/>
                <a:cs typeface="Montserrat"/>
                <a:sym typeface="Montserrat"/>
              </a:rPr>
              <a:t>ALL food would be sacrificed to idols…</a:t>
            </a:r>
            <a:endParaRPr sz="2800">
              <a:solidFill>
                <a:srgbClr val="D8D8D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371600" marR="0" lvl="2" indent="-340042" algn="l" rtl="0">
              <a:spcBef>
                <a:spcPts val="1200"/>
              </a:spcBef>
              <a:spcAft>
                <a:spcPts val="0"/>
              </a:spcAft>
              <a:buClr>
                <a:srgbClr val="D8D8D8"/>
              </a:buClr>
              <a:buSzPct val="100000"/>
              <a:buFont typeface="Montserrat"/>
              <a:buChar char="■"/>
            </a:pPr>
            <a:r>
              <a:rPr lang="en-US" sz="2300">
                <a:solidFill>
                  <a:srgbClr val="D8D8D8"/>
                </a:solidFill>
                <a:latin typeface="Montserrat"/>
                <a:ea typeface="Montserrat"/>
                <a:cs typeface="Montserrat"/>
                <a:sym typeface="Montserrat"/>
              </a:rPr>
              <a:t>Later Daniel DOES drink wine and eat meat and delicacies (10:3)</a:t>
            </a:r>
            <a:endParaRPr sz="2100">
              <a:solidFill>
                <a:srgbClr val="D8D8D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028700" marR="0" lvl="1" indent="-608141" algn="l" rtl="0">
              <a:spcBef>
                <a:spcPts val="1200"/>
              </a:spcBef>
              <a:spcAft>
                <a:spcPts val="0"/>
              </a:spcAft>
              <a:buClr>
                <a:srgbClr val="D8D8D8"/>
              </a:buClr>
              <a:buSzPct val="150295"/>
              <a:buFont typeface="Montserrat"/>
              <a:buChar char="•"/>
            </a:pPr>
            <a:r>
              <a:rPr lang="en-US" sz="2800" i="0" u="none" strike="noStrike" cap="none">
                <a:solidFill>
                  <a:srgbClr val="D8D8D8"/>
                </a:solidFill>
                <a:latin typeface="Montserrat"/>
                <a:ea typeface="Montserrat"/>
                <a:cs typeface="Montserrat"/>
                <a:sym typeface="Montserrat"/>
              </a:rPr>
              <a:t>Probably not just based on Levitical food laws alone…</a:t>
            </a:r>
            <a:endParaRPr sz="1500">
              <a:latin typeface="Montserrat"/>
              <a:ea typeface="Montserrat"/>
              <a:cs typeface="Montserrat"/>
              <a:sym typeface="Montserrat"/>
            </a:endParaRPr>
          </a:p>
          <a:p>
            <a:pPr marL="1028700" marR="0" lvl="1" indent="-608141" algn="l" rtl="0">
              <a:spcBef>
                <a:spcPts val="1200"/>
              </a:spcBef>
              <a:spcAft>
                <a:spcPts val="0"/>
              </a:spcAft>
              <a:buClr>
                <a:srgbClr val="D8D8D8"/>
              </a:buClr>
              <a:buSzPct val="150295"/>
              <a:buFont typeface="Montserrat"/>
              <a:buChar char="•"/>
            </a:pPr>
            <a:r>
              <a:rPr lang="en-US" sz="2800" i="0" u="none" strike="noStrike" cap="none">
                <a:solidFill>
                  <a:srgbClr val="D8D8D8"/>
                </a:solidFill>
                <a:latin typeface="Montserrat"/>
                <a:ea typeface="Montserrat"/>
                <a:cs typeface="Montserrat"/>
                <a:sym typeface="Montserrat"/>
              </a:rPr>
              <a:t>Implied loyalty to the king? Symbol of dependence?</a:t>
            </a:r>
            <a:endParaRPr sz="2800" i="0" u="none" strike="noStrike" cap="none">
              <a:solidFill>
                <a:srgbClr val="D8D8D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028700" marR="0" lvl="1" indent="-608141" algn="l" rtl="0">
              <a:spcBef>
                <a:spcPts val="1200"/>
              </a:spcBef>
              <a:spcAft>
                <a:spcPts val="0"/>
              </a:spcAft>
              <a:buClr>
                <a:srgbClr val="D8D8D8"/>
              </a:buClr>
              <a:buSzPct val="150295"/>
              <a:buFont typeface="Montserrat"/>
              <a:buChar char="•"/>
            </a:pPr>
            <a:r>
              <a:rPr lang="en-US" sz="2800">
                <a:solidFill>
                  <a:srgbClr val="D8D8D8"/>
                </a:solidFill>
                <a:latin typeface="Montserrat"/>
                <a:ea typeface="Montserrat"/>
                <a:cs typeface="Montserrat"/>
                <a:sym typeface="Montserrat"/>
              </a:rPr>
              <a:t>Special word for “food” (see 11:26)</a:t>
            </a:r>
            <a:endParaRPr sz="2800">
              <a:solidFill>
                <a:srgbClr val="D8D8D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028700" marR="0" lvl="1" indent="-608141" algn="l" rtl="0">
              <a:spcBef>
                <a:spcPts val="1200"/>
              </a:spcBef>
              <a:spcAft>
                <a:spcPts val="0"/>
              </a:spcAft>
              <a:buClr>
                <a:srgbClr val="D8D8D8"/>
              </a:buClr>
              <a:buSzPct val="150295"/>
              <a:buFont typeface="Montserrat"/>
              <a:buChar char="•"/>
            </a:pPr>
            <a:r>
              <a:rPr lang="en-US" sz="2800">
                <a:solidFill>
                  <a:srgbClr val="D8D8D8"/>
                </a:solidFill>
                <a:latin typeface="Montserrat"/>
                <a:ea typeface="Montserrat"/>
                <a:cs typeface="Montserrat"/>
                <a:sym typeface="Montserrat"/>
              </a:rPr>
              <a:t>Emphasis on the </a:t>
            </a:r>
            <a:r>
              <a:rPr lang="en-US" sz="2800" b="1">
                <a:solidFill>
                  <a:srgbClr val="D8D8D8"/>
                </a:solidFill>
                <a:latin typeface="Montserrat"/>
                <a:ea typeface="Montserrat"/>
                <a:cs typeface="Montserrat"/>
                <a:sym typeface="Montserrat"/>
              </a:rPr>
              <a:t>KINGS</a:t>
            </a:r>
            <a:r>
              <a:rPr lang="en-US" sz="2800">
                <a:solidFill>
                  <a:srgbClr val="D8D8D8"/>
                </a:solidFill>
                <a:latin typeface="Montserrat"/>
                <a:ea typeface="Montserrat"/>
                <a:cs typeface="Montserrat"/>
                <a:sym typeface="Montserrat"/>
              </a:rPr>
              <a:t> food and the wine that</a:t>
            </a:r>
            <a:r>
              <a:rPr lang="en-US" sz="2800" b="1">
                <a:solidFill>
                  <a:srgbClr val="D8D8D8"/>
                </a:solidFill>
                <a:latin typeface="Montserrat"/>
                <a:ea typeface="Montserrat"/>
                <a:cs typeface="Montserrat"/>
                <a:sym typeface="Montserrat"/>
              </a:rPr>
              <a:t> he </a:t>
            </a:r>
            <a:r>
              <a:rPr lang="en-US" sz="2800">
                <a:solidFill>
                  <a:srgbClr val="D8D8D8"/>
                </a:solidFill>
                <a:latin typeface="Montserrat"/>
                <a:ea typeface="Montserrat"/>
                <a:cs typeface="Montserrat"/>
                <a:sym typeface="Montserrat"/>
              </a:rPr>
              <a:t>drank</a:t>
            </a:r>
            <a:endParaRPr sz="2800">
              <a:solidFill>
                <a:srgbClr val="D8D8D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1" name="Google Shape;511;g1f10a80a0e7_0_33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64900"/>
          </a:xfrm>
          <a:prstGeom prst="rect">
            <a:avLst/>
          </a:prstGeom>
          <a:noFill/>
          <a:ln>
            <a:noFill/>
          </a:ln>
        </p:spPr>
      </p:pic>
      <p:sp>
        <p:nvSpPr>
          <p:cNvPr id="512" name="Google Shape;512;g1f10a80a0e7_0_333"/>
          <p:cNvSpPr txBox="1">
            <a:spLocks noGrp="1"/>
          </p:cNvSpPr>
          <p:nvPr>
            <p:ph type="title"/>
          </p:nvPr>
        </p:nvSpPr>
        <p:spPr>
          <a:xfrm>
            <a:off x="3325412" y="354879"/>
            <a:ext cx="85344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4800"/>
              <a:buFont typeface="Montserrat ExtraBold"/>
              <a:buNone/>
            </a:pPr>
            <a:r>
              <a:rPr lang="en-US" sz="4800" b="1">
                <a:solidFill>
                  <a:srgbClr val="D8D8D8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A COUNTERCULTURE RESOLUTION (1:8-16)</a:t>
            </a:r>
            <a:endParaRPr/>
          </a:p>
        </p:txBody>
      </p:sp>
      <p:sp>
        <p:nvSpPr>
          <p:cNvPr id="513" name="Google Shape;513;g1f10a80a0e7_0_333"/>
          <p:cNvSpPr txBox="1"/>
          <p:nvPr/>
        </p:nvSpPr>
        <p:spPr>
          <a:xfrm>
            <a:off x="616226" y="1896787"/>
            <a:ext cx="10959600" cy="4615200"/>
          </a:xfrm>
          <a:prstGeom prst="rect">
            <a:avLst/>
          </a:prstGeom>
          <a:solidFill>
            <a:schemeClr val="dk1">
              <a:alpha val="1686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49300" marR="0" lvl="0" indent="-736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AutoNum type="arabicPeriod" startAt="7"/>
            </a:pPr>
            <a:r>
              <a:rPr lang="en-US" sz="3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What was the </a:t>
            </a:r>
            <a:r>
              <a:rPr lang="en-US" sz="36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initial reaction </a:t>
            </a:r>
            <a:r>
              <a:rPr lang="en-US" sz="3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of the </a:t>
            </a:r>
            <a:r>
              <a:rPr lang="en-US" sz="36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chief of the court officials</a:t>
            </a:r>
            <a:r>
              <a:rPr lang="en-US" sz="3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? </a:t>
            </a:r>
            <a:endParaRPr sz="1500"/>
          </a:p>
          <a:p>
            <a:pPr marL="1028700" marR="0" lvl="1" indent="-558800" algn="l" rtl="0">
              <a:spcBef>
                <a:spcPts val="700"/>
              </a:spcBef>
              <a:spcAft>
                <a:spcPts val="0"/>
              </a:spcAft>
              <a:buClr>
                <a:srgbClr val="D8D8D8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D8D8D8"/>
                </a:solidFill>
                <a:latin typeface="Montserrat"/>
                <a:ea typeface="Montserrat"/>
                <a:cs typeface="Montserrat"/>
                <a:sym typeface="Montserrat"/>
              </a:rPr>
              <a:t>Doesn’t ask why, doesn’t consider the physical effects upon Daniel &amp; friends (starving) but the obvious outward appearance</a:t>
            </a:r>
            <a:endParaRPr sz="1500"/>
          </a:p>
          <a:p>
            <a:pPr marL="1028700" marR="0" lvl="1" indent="-558800" algn="l" rtl="0">
              <a:spcBef>
                <a:spcPts val="1200"/>
              </a:spcBef>
              <a:spcAft>
                <a:spcPts val="0"/>
              </a:spcAft>
              <a:buClr>
                <a:srgbClr val="D8D8D8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D8D8D8"/>
                </a:solidFill>
                <a:latin typeface="Montserrat"/>
                <a:ea typeface="Montserrat"/>
                <a:cs typeface="Montserrat"/>
                <a:sym typeface="Montserrat"/>
              </a:rPr>
              <a:t>“I am afraid of my lord” – helps establish Nebuchadnezzar’s character (quick to judgment)</a:t>
            </a:r>
            <a:endParaRPr sz="1500"/>
          </a:p>
          <a:p>
            <a:pPr marL="1028700" marR="0" lvl="1" indent="-558800" algn="l" rtl="0">
              <a:spcBef>
                <a:spcPts val="1200"/>
              </a:spcBef>
              <a:spcAft>
                <a:spcPts val="0"/>
              </a:spcAft>
              <a:buClr>
                <a:srgbClr val="D8D8D8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D8D8D8"/>
                </a:solidFill>
                <a:latin typeface="Montserrat"/>
                <a:ea typeface="Montserrat"/>
                <a:cs typeface="Montserrat"/>
                <a:sym typeface="Montserrat"/>
              </a:rPr>
              <a:t>This fear of the king should be shifted to fear of the LORD based on His “favor and compassion”</a:t>
            </a:r>
            <a:endParaRPr sz="15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8" name="Google Shape;518;g1f10a80a0e7_0_34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64900"/>
          </a:xfrm>
          <a:prstGeom prst="rect">
            <a:avLst/>
          </a:prstGeom>
          <a:noFill/>
          <a:ln>
            <a:noFill/>
          </a:ln>
        </p:spPr>
      </p:pic>
      <p:sp>
        <p:nvSpPr>
          <p:cNvPr id="519" name="Google Shape;519;g1f10a80a0e7_0_345"/>
          <p:cNvSpPr txBox="1">
            <a:spLocks noGrp="1"/>
          </p:cNvSpPr>
          <p:nvPr>
            <p:ph type="title"/>
          </p:nvPr>
        </p:nvSpPr>
        <p:spPr>
          <a:xfrm>
            <a:off x="3325412" y="354879"/>
            <a:ext cx="85344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4800"/>
              <a:buFont typeface="Montserrat ExtraBold"/>
              <a:buNone/>
            </a:pPr>
            <a:r>
              <a:rPr lang="en-US" sz="4800" b="1">
                <a:solidFill>
                  <a:srgbClr val="D8D8D8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A COUNTERCULTURE RESOLUTION (1:8-16)</a:t>
            </a:r>
            <a:endParaRPr/>
          </a:p>
        </p:txBody>
      </p:sp>
      <p:sp>
        <p:nvSpPr>
          <p:cNvPr id="520" name="Google Shape;520;g1f10a80a0e7_0_345"/>
          <p:cNvSpPr txBox="1"/>
          <p:nvPr/>
        </p:nvSpPr>
        <p:spPr>
          <a:xfrm>
            <a:off x="616201" y="1680587"/>
            <a:ext cx="10959600" cy="4802400"/>
          </a:xfrm>
          <a:prstGeom prst="rect">
            <a:avLst/>
          </a:prstGeom>
          <a:solidFill>
            <a:schemeClr val="dk1">
              <a:alpha val="1686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49300" marR="0" lvl="0" indent="-736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AutoNum type="arabicPeriod" startAt="9"/>
            </a:pPr>
            <a:r>
              <a:rPr lang="en-US" sz="3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What test did Daniel propose to resolve the situation in a way that could be satisfactory to all involved? </a:t>
            </a:r>
            <a:r>
              <a:rPr lang="en-US"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What can we learn about his character/judgment/wisdom?</a:t>
            </a:r>
            <a:endParaRPr sz="2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028700" marR="0" lvl="1" indent="-558800" algn="l" rtl="0">
              <a:spcBef>
                <a:spcPts val="1200"/>
              </a:spcBef>
              <a:spcAft>
                <a:spcPts val="0"/>
              </a:spcAft>
              <a:buClr>
                <a:srgbClr val="D8D8D8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D8D8D8"/>
                </a:solidFill>
                <a:latin typeface="Montserrat"/>
                <a:ea typeface="Montserrat"/>
                <a:cs typeface="Montserrat"/>
                <a:sym typeface="Montserrat"/>
              </a:rPr>
              <a:t>Asked the overseer (not Ashpenaz) to provide plant-based food and water for ten days </a:t>
            </a:r>
            <a:endParaRPr sz="2800">
              <a:solidFill>
                <a:srgbClr val="D8D8D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028700" marR="0" lvl="1" indent="-558800" algn="l" rtl="0">
              <a:spcBef>
                <a:spcPts val="1200"/>
              </a:spcBef>
              <a:spcAft>
                <a:spcPts val="0"/>
              </a:spcAft>
              <a:buClr>
                <a:srgbClr val="D8D8D8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D8D8D8"/>
                </a:solidFill>
                <a:latin typeface="Montserrat"/>
                <a:ea typeface="Montserrat"/>
                <a:cs typeface="Montserrat"/>
                <a:sym typeface="Montserrat"/>
              </a:rPr>
              <a:t>Self-discipline, attesting faith, strengthened resolve for future trials</a:t>
            </a:r>
            <a:endParaRPr sz="2800" b="0" i="0" u="none" strike="noStrike" cap="none">
              <a:solidFill>
                <a:srgbClr val="D8D8D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028700" marR="0" lvl="1" indent="-558800" algn="l" rtl="0">
              <a:spcBef>
                <a:spcPts val="1200"/>
              </a:spcBef>
              <a:spcAft>
                <a:spcPts val="0"/>
              </a:spcAft>
              <a:buClr>
                <a:srgbClr val="D8D8D8"/>
              </a:buClr>
              <a:buSzPts val="2800"/>
              <a:buFont typeface="Montserrat"/>
              <a:buChar char="•"/>
            </a:pPr>
            <a:r>
              <a:rPr lang="en-US" sz="2800">
                <a:solidFill>
                  <a:srgbClr val="D8D8D8"/>
                </a:solidFill>
                <a:latin typeface="Montserrat"/>
                <a:ea typeface="Montserrat"/>
                <a:cs typeface="Montserrat"/>
                <a:sym typeface="Montserrat"/>
              </a:rPr>
              <a:t>Demonstrates great wisdom for navigating life in exile</a:t>
            </a:r>
            <a:endParaRPr sz="2800">
              <a:solidFill>
                <a:srgbClr val="D8D8D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5" name="Google Shape;525;g1f10a80a0e7_0_35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64900"/>
          </a:xfrm>
          <a:prstGeom prst="rect">
            <a:avLst/>
          </a:prstGeom>
          <a:noFill/>
          <a:ln>
            <a:noFill/>
          </a:ln>
        </p:spPr>
      </p:pic>
      <p:sp>
        <p:nvSpPr>
          <p:cNvPr id="526" name="Google Shape;526;g1f10a80a0e7_0_351"/>
          <p:cNvSpPr txBox="1">
            <a:spLocks noGrp="1"/>
          </p:cNvSpPr>
          <p:nvPr>
            <p:ph type="title"/>
          </p:nvPr>
        </p:nvSpPr>
        <p:spPr>
          <a:xfrm>
            <a:off x="3325412" y="354879"/>
            <a:ext cx="85344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4800"/>
              <a:buFont typeface="Montserrat ExtraBold"/>
              <a:buNone/>
            </a:pPr>
            <a:r>
              <a:rPr lang="en-US" sz="4800" b="1">
                <a:solidFill>
                  <a:srgbClr val="D8D8D8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A COUNTERCULTURE RESOLUTION (1:8-16)</a:t>
            </a:r>
            <a:endParaRPr/>
          </a:p>
        </p:txBody>
      </p:sp>
      <p:sp>
        <p:nvSpPr>
          <p:cNvPr id="527" name="Google Shape;527;g1f10a80a0e7_0_351"/>
          <p:cNvSpPr txBox="1"/>
          <p:nvPr/>
        </p:nvSpPr>
        <p:spPr>
          <a:xfrm>
            <a:off x="616226" y="1896787"/>
            <a:ext cx="10959600" cy="4494600"/>
          </a:xfrm>
          <a:prstGeom prst="rect">
            <a:avLst/>
          </a:prstGeom>
          <a:solidFill>
            <a:schemeClr val="dk1">
              <a:alpha val="1686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49300" marR="0" lvl="0" indent="-736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AutoNum type="arabicPeriod" startAt="10"/>
            </a:pPr>
            <a:r>
              <a:rPr lang="en-US" sz="3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What was the </a:t>
            </a:r>
            <a:r>
              <a:rPr lang="en-US" sz="36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result</a:t>
            </a:r>
            <a:r>
              <a:rPr lang="en-US" sz="3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of the ten day experiment and </a:t>
            </a:r>
            <a:r>
              <a:rPr lang="en-US" sz="36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how did the Jewish exiles compare</a:t>
            </a:r>
            <a:r>
              <a:rPr lang="en-US" sz="3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physically with others in the king’s program?</a:t>
            </a:r>
            <a:endParaRPr sz="2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028700" marR="0" lvl="1" indent="-558800" algn="l" rtl="0">
              <a:spcBef>
                <a:spcPts val="1200"/>
              </a:spcBef>
              <a:spcAft>
                <a:spcPts val="0"/>
              </a:spcAft>
              <a:buClr>
                <a:srgbClr val="D8D8D8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D8D8D8"/>
                </a:solidFill>
                <a:latin typeface="Montserrat"/>
                <a:ea typeface="Montserrat"/>
                <a:cs typeface="Montserrat"/>
                <a:sym typeface="Montserrat"/>
              </a:rPr>
              <a:t>“fat of flesh” – </a:t>
            </a:r>
            <a:r>
              <a:rPr lang="en-US" sz="2800">
                <a:solidFill>
                  <a:srgbClr val="D8D8D8"/>
                </a:solidFill>
                <a:latin typeface="Montserrat"/>
                <a:ea typeface="Montserrat"/>
                <a:cs typeface="Montserrat"/>
                <a:sym typeface="Montserrat"/>
              </a:rPr>
              <a:t>healthier</a:t>
            </a:r>
            <a:r>
              <a:rPr lang="en-US" sz="2800" b="0" i="0" u="none" strike="noStrike" cap="none">
                <a:solidFill>
                  <a:srgbClr val="D8D8D8"/>
                </a:solidFill>
                <a:latin typeface="Montserrat"/>
                <a:ea typeface="Montserrat"/>
                <a:cs typeface="Montserrat"/>
                <a:sym typeface="Montserrat"/>
              </a:rPr>
              <a:t>, better appearance (</a:t>
            </a:r>
            <a:r>
              <a:rPr lang="en-US" sz="2800">
                <a:solidFill>
                  <a:srgbClr val="D8D8D8"/>
                </a:solidFill>
                <a:latin typeface="Montserrat"/>
                <a:ea typeface="Montserrat"/>
                <a:cs typeface="Montserrat"/>
                <a:sym typeface="Montserrat"/>
              </a:rPr>
              <a:t>e.g. </a:t>
            </a:r>
            <a:r>
              <a:rPr lang="en-US" sz="2800" b="0" i="0" u="none" strike="noStrike" cap="none">
                <a:solidFill>
                  <a:srgbClr val="D8D8D8"/>
                </a:solidFill>
                <a:latin typeface="Montserrat"/>
                <a:ea typeface="Montserrat"/>
                <a:cs typeface="Montserrat"/>
                <a:sym typeface="Montserrat"/>
              </a:rPr>
              <a:t>Ex 41:2)</a:t>
            </a:r>
            <a:endParaRPr sz="1500"/>
          </a:p>
          <a:p>
            <a:pPr marL="1028700" marR="0" lvl="1" indent="-558800" algn="l" rtl="0">
              <a:spcBef>
                <a:spcPts val="1200"/>
              </a:spcBef>
              <a:spcAft>
                <a:spcPts val="0"/>
              </a:spcAft>
              <a:buClr>
                <a:srgbClr val="D8D8D8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D8D8D8"/>
                </a:solidFill>
                <a:latin typeface="Montserrat"/>
                <a:ea typeface="Montserrat"/>
                <a:cs typeface="Montserrat"/>
                <a:sym typeface="Montserrat"/>
              </a:rPr>
              <a:t>They chose a better food (v 17) – “God gave…”</a:t>
            </a:r>
            <a:endParaRPr sz="1500"/>
          </a:p>
          <a:p>
            <a:pPr marL="1028700" marR="0" lvl="1" indent="-558800" algn="l" rtl="0">
              <a:spcBef>
                <a:spcPts val="1200"/>
              </a:spcBef>
              <a:spcAft>
                <a:spcPts val="0"/>
              </a:spcAft>
              <a:buClr>
                <a:srgbClr val="D8D8D8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D8D8D8"/>
                </a:solidFill>
                <a:latin typeface="Montserrat"/>
                <a:ea typeface="Montserrat"/>
                <a:cs typeface="Montserrat"/>
                <a:sym typeface="Montserrat"/>
              </a:rPr>
              <a:t>Remember: this was the KING’s food compared to a resolve to serve God. Who is sovereign?</a:t>
            </a:r>
            <a:endParaRPr sz="15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3" name="Google Shape;383;g1f10a80a0e7_0_24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64900"/>
          </a:xfrm>
          <a:prstGeom prst="rect">
            <a:avLst/>
          </a:prstGeom>
          <a:noFill/>
          <a:ln>
            <a:noFill/>
          </a:ln>
        </p:spPr>
      </p:pic>
      <p:sp>
        <p:nvSpPr>
          <p:cNvPr id="384" name="Google Shape;384;g1f10a80a0e7_0_244"/>
          <p:cNvSpPr txBox="1">
            <a:spLocks noGrp="1"/>
          </p:cNvSpPr>
          <p:nvPr>
            <p:ph type="title"/>
          </p:nvPr>
        </p:nvSpPr>
        <p:spPr>
          <a:xfrm>
            <a:off x="3319670" y="285612"/>
            <a:ext cx="85941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6700"/>
              <a:buFont typeface="Montserrat ExtraBold"/>
              <a:buNone/>
            </a:pPr>
            <a:r>
              <a:rPr lang="en-US" sz="6700" b="1">
                <a:solidFill>
                  <a:srgbClr val="D8D8D8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THEME</a:t>
            </a:r>
            <a:endParaRPr/>
          </a:p>
        </p:txBody>
      </p:sp>
      <p:sp>
        <p:nvSpPr>
          <p:cNvPr id="385" name="Google Shape;385;g1f10a80a0e7_0_244"/>
          <p:cNvSpPr txBox="1"/>
          <p:nvPr/>
        </p:nvSpPr>
        <p:spPr>
          <a:xfrm>
            <a:off x="616226" y="1740296"/>
            <a:ext cx="10959600" cy="4756200"/>
          </a:xfrm>
          <a:prstGeom prst="rect">
            <a:avLst/>
          </a:prstGeom>
          <a:solidFill>
            <a:schemeClr val="dk1">
              <a:alpha val="1686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49300" marR="0" lvl="0" indent="-736600" algn="l" rtl="0"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3600"/>
              <a:buFont typeface="Calibri"/>
              <a:buAutoNum type="arabicPeriod" startAt="10"/>
            </a:pPr>
            <a:r>
              <a:rPr lang="en-US" sz="3600">
                <a:solidFill>
                  <a:srgbClr val="D8D8D8"/>
                </a:solidFill>
                <a:latin typeface="Montserrat"/>
                <a:ea typeface="Montserrat"/>
                <a:cs typeface="Montserrat"/>
                <a:sym typeface="Montserrat"/>
              </a:rPr>
              <a:t>What is the major theme of Daniel according to Dan 2:21; 4:17,25,32,34-35; 5:21? </a:t>
            </a:r>
            <a:endParaRPr sz="3600">
              <a:solidFill>
                <a:srgbClr val="D8D8D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solidFill>
                <a:srgbClr val="D8D8D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500" b="1">
                <a:solidFill>
                  <a:srgbClr val="D8D8D8"/>
                </a:solidFill>
                <a:latin typeface="Montserrat"/>
                <a:ea typeface="Montserrat"/>
                <a:cs typeface="Montserrat"/>
                <a:sym typeface="Montserrat"/>
              </a:rPr>
              <a:t>The Most High is ruler over the realm of mankind</a:t>
            </a:r>
            <a:r>
              <a:rPr lang="en-US" sz="4800">
                <a:solidFill>
                  <a:srgbClr val="D8D8D8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5500" b="1">
                <a:solidFill>
                  <a:srgbClr val="D8D8D8"/>
                </a:solidFill>
                <a:latin typeface="Montserrat"/>
                <a:ea typeface="Montserrat"/>
                <a:cs typeface="Montserrat"/>
                <a:sym typeface="Montserrat"/>
              </a:rPr>
              <a:t>and bestows [authority] on whom He wishes</a:t>
            </a:r>
            <a:endParaRPr sz="5500" b="1">
              <a:solidFill>
                <a:srgbClr val="D8D8D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" name="Google Shape;532;g1f10a80a0e7_0_35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64900"/>
          </a:xfrm>
          <a:prstGeom prst="rect">
            <a:avLst/>
          </a:prstGeom>
          <a:noFill/>
          <a:ln>
            <a:noFill/>
          </a:ln>
        </p:spPr>
      </p:pic>
      <p:sp>
        <p:nvSpPr>
          <p:cNvPr id="533" name="Google Shape;533;g1f10a80a0e7_0_357"/>
          <p:cNvSpPr txBox="1">
            <a:spLocks noGrp="1"/>
          </p:cNvSpPr>
          <p:nvPr>
            <p:ph type="title"/>
          </p:nvPr>
        </p:nvSpPr>
        <p:spPr>
          <a:xfrm>
            <a:off x="3325412" y="354879"/>
            <a:ext cx="85344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4800"/>
              <a:buFont typeface="Montserrat ExtraBold"/>
              <a:buNone/>
            </a:pPr>
            <a:r>
              <a:rPr lang="en-US" sz="4800" b="1">
                <a:solidFill>
                  <a:srgbClr val="D8D8D8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A COUNTERCULTURE RESOLUTION (1:8-16)</a:t>
            </a:r>
            <a:endParaRPr/>
          </a:p>
        </p:txBody>
      </p:sp>
      <p:sp>
        <p:nvSpPr>
          <p:cNvPr id="534" name="Google Shape;534;g1f10a80a0e7_0_357"/>
          <p:cNvSpPr txBox="1"/>
          <p:nvPr/>
        </p:nvSpPr>
        <p:spPr>
          <a:xfrm>
            <a:off x="616226" y="1896787"/>
            <a:ext cx="10959600" cy="3909600"/>
          </a:xfrm>
          <a:prstGeom prst="rect">
            <a:avLst/>
          </a:prstGeom>
          <a:solidFill>
            <a:schemeClr val="dk1">
              <a:alpha val="1686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49300" marR="0" lvl="0" indent="-736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AutoNum type="arabicPeriod" startAt="10"/>
            </a:pPr>
            <a:r>
              <a:rPr lang="en-US" sz="3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What was the </a:t>
            </a:r>
            <a:r>
              <a:rPr lang="en-US" sz="36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result</a:t>
            </a:r>
            <a:r>
              <a:rPr lang="en-US" sz="3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of the ten day experiment and </a:t>
            </a:r>
            <a:r>
              <a:rPr lang="en-US" sz="36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how did the Jewish exiles compare</a:t>
            </a:r>
            <a:r>
              <a:rPr lang="en-US" sz="3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physically with others in the king’s program?</a:t>
            </a:r>
            <a:endParaRPr sz="2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028700" marR="0" lvl="1" indent="-558800" algn="l" rtl="0">
              <a:spcBef>
                <a:spcPts val="1200"/>
              </a:spcBef>
              <a:spcAft>
                <a:spcPts val="0"/>
              </a:spcAft>
              <a:buClr>
                <a:srgbClr val="D8D8D8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rgbClr val="D8D8D8"/>
                </a:solidFill>
                <a:latin typeface="Montserrat"/>
                <a:ea typeface="Montserrat"/>
                <a:cs typeface="Montserrat"/>
                <a:sym typeface="Montserrat"/>
              </a:rPr>
              <a:t>This is miraculous! King’s delicacies and wine vs vegetables and water</a:t>
            </a:r>
            <a:endParaRPr sz="2800">
              <a:solidFill>
                <a:srgbClr val="D8D8D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028700" lvl="1" indent="-558800" algn="l" rtl="0">
              <a:spcBef>
                <a:spcPts val="1200"/>
              </a:spcBef>
              <a:spcAft>
                <a:spcPts val="0"/>
              </a:spcAft>
              <a:buClr>
                <a:srgbClr val="D8D8D8"/>
              </a:buClr>
              <a:buSzPts val="2800"/>
              <a:buChar char="•"/>
            </a:pPr>
            <a:r>
              <a:rPr lang="en-US" sz="2800">
                <a:solidFill>
                  <a:srgbClr val="D8D8D8"/>
                </a:solidFill>
                <a:latin typeface="Montserrat"/>
                <a:ea typeface="Montserrat"/>
                <a:cs typeface="Montserrat"/>
                <a:sym typeface="Montserrat"/>
              </a:rPr>
              <a:t>How would this look and sound to the other exiles?</a:t>
            </a:r>
            <a:endParaRPr sz="2800">
              <a:solidFill>
                <a:srgbClr val="D8D8D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9" name="Google Shape;539;g1f10a80a0e7_0_36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64900"/>
          </a:xfrm>
          <a:prstGeom prst="rect">
            <a:avLst/>
          </a:prstGeom>
          <a:noFill/>
          <a:ln>
            <a:noFill/>
          </a:ln>
        </p:spPr>
      </p:pic>
      <p:sp>
        <p:nvSpPr>
          <p:cNvPr id="540" name="Google Shape;540;g1f10a80a0e7_0_363"/>
          <p:cNvSpPr txBox="1"/>
          <p:nvPr/>
        </p:nvSpPr>
        <p:spPr>
          <a:xfrm>
            <a:off x="616226" y="1896787"/>
            <a:ext cx="10959600" cy="4217400"/>
          </a:xfrm>
          <a:prstGeom prst="rect">
            <a:avLst/>
          </a:prstGeom>
          <a:solidFill>
            <a:schemeClr val="dk1">
              <a:alpha val="1686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49300" marR="0" lvl="0" indent="-736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AutoNum type="arabicPeriod" startAt="11"/>
            </a:pPr>
            <a:r>
              <a:rPr lang="en-US" sz="3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Contrast the skills and abilities noticed in Daniel’s three friends with gifts given to Daniel? Why?</a:t>
            </a:r>
            <a:endParaRPr sz="2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028700" marR="0" lvl="1" indent="-558800" algn="l" rtl="0">
              <a:spcBef>
                <a:spcPts val="1200"/>
              </a:spcBef>
              <a:spcAft>
                <a:spcPts val="0"/>
              </a:spcAft>
              <a:buClr>
                <a:srgbClr val="D8D8D8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D8D8D8"/>
                </a:solidFill>
                <a:latin typeface="Montserrat"/>
                <a:ea typeface="Montserrat"/>
                <a:cs typeface="Montserrat"/>
                <a:sym typeface="Montserrat"/>
              </a:rPr>
              <a:t>God gave them all discernment and wisdom, uncorrupted by the kings food, uncorrupted by the king’s culture</a:t>
            </a:r>
            <a:endParaRPr sz="1500"/>
          </a:p>
          <a:p>
            <a:pPr marL="1028700" marR="0" lvl="1" indent="-558800" algn="l" rtl="0">
              <a:spcBef>
                <a:spcPts val="1200"/>
              </a:spcBef>
              <a:spcAft>
                <a:spcPts val="0"/>
              </a:spcAft>
              <a:buClr>
                <a:srgbClr val="D8D8D8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D8D8D8"/>
                </a:solidFill>
                <a:latin typeface="Montserrat"/>
                <a:ea typeface="Montserrat"/>
                <a:cs typeface="Montserrat"/>
                <a:sym typeface="Montserrat"/>
              </a:rPr>
              <a:t>Daniel enabled for a more specific service (not better) (understanding visions)</a:t>
            </a:r>
            <a:endParaRPr sz="1500"/>
          </a:p>
        </p:txBody>
      </p:sp>
      <p:sp>
        <p:nvSpPr>
          <p:cNvPr id="541" name="Google Shape;541;g1f10a80a0e7_0_363"/>
          <p:cNvSpPr txBox="1">
            <a:spLocks noGrp="1"/>
          </p:cNvSpPr>
          <p:nvPr>
            <p:ph type="title"/>
          </p:nvPr>
        </p:nvSpPr>
        <p:spPr>
          <a:xfrm>
            <a:off x="3310212" y="415712"/>
            <a:ext cx="85344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4800"/>
              <a:buFont typeface="Montserrat ExtraBold"/>
              <a:buNone/>
            </a:pPr>
            <a:r>
              <a:rPr lang="en-US" sz="4800" b="1">
                <a:solidFill>
                  <a:srgbClr val="D8D8D8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SMALL VICTORY, GREAT REWARDS (1:17-21)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6" name="Google Shape;546;g1f10a80a0e7_0_36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64900"/>
          </a:xfrm>
          <a:prstGeom prst="rect">
            <a:avLst/>
          </a:prstGeom>
          <a:noFill/>
          <a:ln>
            <a:noFill/>
          </a:ln>
        </p:spPr>
      </p:pic>
      <p:sp>
        <p:nvSpPr>
          <p:cNvPr id="547" name="Google Shape;547;g1f10a80a0e7_0_369"/>
          <p:cNvSpPr txBox="1">
            <a:spLocks noGrp="1"/>
          </p:cNvSpPr>
          <p:nvPr>
            <p:ph type="title"/>
          </p:nvPr>
        </p:nvSpPr>
        <p:spPr>
          <a:xfrm>
            <a:off x="3325412" y="354879"/>
            <a:ext cx="85344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4800"/>
              <a:buFont typeface="Montserrat ExtraBold"/>
              <a:buNone/>
            </a:pPr>
            <a:r>
              <a:rPr lang="en-US" sz="4800" b="1">
                <a:solidFill>
                  <a:srgbClr val="D8D8D8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SMALL VICTORY, GREAT REWARDS (1:17-21)</a:t>
            </a:r>
            <a:endParaRPr/>
          </a:p>
        </p:txBody>
      </p:sp>
      <p:sp>
        <p:nvSpPr>
          <p:cNvPr id="548" name="Google Shape;548;g1f10a80a0e7_0_369"/>
          <p:cNvSpPr txBox="1"/>
          <p:nvPr/>
        </p:nvSpPr>
        <p:spPr>
          <a:xfrm>
            <a:off x="616226" y="1896787"/>
            <a:ext cx="10959600" cy="4340700"/>
          </a:xfrm>
          <a:prstGeom prst="rect">
            <a:avLst/>
          </a:prstGeom>
          <a:solidFill>
            <a:schemeClr val="dk1">
              <a:alpha val="1686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49300" marR="0" lvl="0" indent="-736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AutoNum type="arabicPeriod" startAt="12"/>
            </a:pPr>
            <a:r>
              <a:rPr lang="en-US" sz="3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What was </a:t>
            </a:r>
            <a:r>
              <a:rPr lang="en-US" sz="36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Nebuchadnezzar’s assessment </a:t>
            </a:r>
            <a:r>
              <a:rPr lang="en-US" sz="3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of the skills and abilities of </a:t>
            </a:r>
            <a:r>
              <a:rPr lang="en-US" sz="36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Daniel and his Jewish companions </a:t>
            </a:r>
            <a:r>
              <a:rPr lang="en-US" sz="3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in </a:t>
            </a:r>
            <a:r>
              <a:rPr lang="en-US" sz="36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comparison</a:t>
            </a:r>
            <a:r>
              <a:rPr lang="en-US" sz="3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with others in the king’s training program?</a:t>
            </a:r>
            <a:endParaRPr sz="2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028700" marR="0" lvl="1" indent="-558800" algn="l" rtl="0">
              <a:spcBef>
                <a:spcPts val="1200"/>
              </a:spcBef>
              <a:spcAft>
                <a:spcPts val="0"/>
              </a:spcAft>
              <a:buClr>
                <a:srgbClr val="D8D8D8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D8D8D8"/>
                </a:solidFill>
                <a:latin typeface="Montserrat"/>
                <a:ea typeface="Montserrat"/>
                <a:cs typeface="Montserrat"/>
                <a:sym typeface="Montserrat"/>
              </a:rPr>
              <a:t>10x better than, not just other youths, but the magicians and conjurers! Significance?</a:t>
            </a:r>
            <a:endParaRPr sz="1500"/>
          </a:p>
          <a:p>
            <a:pPr marL="1028700" marR="0" lvl="1" indent="-558800" algn="l" rtl="0">
              <a:spcBef>
                <a:spcPts val="1200"/>
              </a:spcBef>
              <a:spcAft>
                <a:spcPts val="0"/>
              </a:spcAft>
              <a:buClr>
                <a:srgbClr val="D8D8D8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D8D8D8"/>
                </a:solidFill>
                <a:latin typeface="Montserrat"/>
                <a:ea typeface="Montserrat"/>
                <a:cs typeface="Montserrat"/>
                <a:sym typeface="Montserrat"/>
              </a:rPr>
              <a:t>Yet another contrast between the “power” the gods provide and the true power God provides. (Is 47:12-14)</a:t>
            </a:r>
            <a:endParaRPr sz="15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" name="Google Shape;553;g1f10a80a0e7_0_37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64900"/>
          </a:xfrm>
          <a:prstGeom prst="rect">
            <a:avLst/>
          </a:prstGeom>
          <a:noFill/>
          <a:ln>
            <a:noFill/>
          </a:ln>
        </p:spPr>
      </p:pic>
      <p:sp>
        <p:nvSpPr>
          <p:cNvPr id="554" name="Google Shape;554;g1f10a80a0e7_0_375"/>
          <p:cNvSpPr txBox="1">
            <a:spLocks noGrp="1"/>
          </p:cNvSpPr>
          <p:nvPr>
            <p:ph type="title"/>
          </p:nvPr>
        </p:nvSpPr>
        <p:spPr>
          <a:xfrm>
            <a:off x="3325412" y="354879"/>
            <a:ext cx="85344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4800"/>
              <a:buFont typeface="Montserrat ExtraBold"/>
              <a:buNone/>
            </a:pPr>
            <a:r>
              <a:rPr lang="en-US" sz="4800" b="1">
                <a:solidFill>
                  <a:srgbClr val="D8D8D8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SMALL VICTORY, GREAT REWARDS (1:17-21)</a:t>
            </a:r>
            <a:endParaRPr/>
          </a:p>
        </p:txBody>
      </p:sp>
      <p:sp>
        <p:nvSpPr>
          <p:cNvPr id="555" name="Google Shape;555;g1f10a80a0e7_0_375"/>
          <p:cNvSpPr txBox="1"/>
          <p:nvPr/>
        </p:nvSpPr>
        <p:spPr>
          <a:xfrm>
            <a:off x="616233" y="1896800"/>
            <a:ext cx="5329200" cy="4587000"/>
          </a:xfrm>
          <a:prstGeom prst="rect">
            <a:avLst/>
          </a:prstGeom>
          <a:solidFill>
            <a:schemeClr val="dk1">
              <a:alpha val="1686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Nebuchadnezzar:</a:t>
            </a:r>
            <a:endParaRPr sz="36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609600" marR="0" lvl="0" indent="-5080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Montserrat"/>
              <a:buChar char="●"/>
            </a:pPr>
            <a:r>
              <a:rPr lang="en-US" sz="3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Besieged Jerusalem</a:t>
            </a:r>
            <a:endParaRPr sz="3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609600" marR="0" lvl="0" indent="-5080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Montserrat"/>
              <a:buChar char="●"/>
            </a:pPr>
            <a:r>
              <a:rPr lang="en-US" sz="3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Brought vessels to his shinar temple</a:t>
            </a:r>
            <a:endParaRPr sz="3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609600" marR="0" lvl="0" indent="-5080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Montserrat"/>
              <a:buChar char="●"/>
            </a:pPr>
            <a:r>
              <a:rPr lang="en-US" sz="3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Takes Youths</a:t>
            </a:r>
            <a:endParaRPr sz="3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609600" marR="0" lvl="0" indent="-5080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Montserrat"/>
              <a:buChar char="●"/>
            </a:pPr>
            <a:r>
              <a:rPr lang="en-US" sz="3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Causes fear of death</a:t>
            </a:r>
            <a:endParaRPr sz="3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609600" marR="0" lvl="0" indent="-5080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Montserrat"/>
              <a:buChar char="●"/>
            </a:pPr>
            <a:r>
              <a:rPr lang="en-US" sz="3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Assigns them his food</a:t>
            </a:r>
            <a:endParaRPr sz="3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609600" marR="0" lvl="0" indent="-5080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Montserrat"/>
              <a:buChar char="●"/>
            </a:pPr>
            <a:r>
              <a:rPr lang="en-US" sz="3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Assigns education</a:t>
            </a:r>
            <a:endParaRPr sz="3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609600" marR="0" lvl="0" indent="-5080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Montserrat"/>
              <a:buChar char="●"/>
            </a:pPr>
            <a:r>
              <a:rPr lang="en-US" sz="3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Assigns new names</a:t>
            </a:r>
            <a:endParaRPr sz="3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56" name="Google Shape;556;g1f10a80a0e7_0_375"/>
          <p:cNvSpPr txBox="1"/>
          <p:nvPr/>
        </p:nvSpPr>
        <p:spPr>
          <a:xfrm>
            <a:off x="6172033" y="1896800"/>
            <a:ext cx="5415300" cy="4587000"/>
          </a:xfrm>
          <a:prstGeom prst="rect">
            <a:avLst/>
          </a:prstGeom>
          <a:solidFill>
            <a:schemeClr val="dk1">
              <a:alpha val="1686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YHWH:</a:t>
            </a:r>
            <a:endParaRPr sz="36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609600" marR="0" lvl="0" indent="-5080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Montserrat"/>
              <a:buChar char="●"/>
            </a:pPr>
            <a:r>
              <a:rPr lang="en-US" sz="3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GAVE Jehoiakim and vessels to Neb (2)</a:t>
            </a:r>
            <a:endParaRPr sz="3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609600" marR="0" lvl="0" indent="-5080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Montserrat"/>
              <a:buChar char="●"/>
            </a:pPr>
            <a:r>
              <a:rPr lang="en-US" sz="3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GAVE favor and compassion</a:t>
            </a:r>
            <a:endParaRPr sz="3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609600" marR="0" lvl="0" indent="-5080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Montserrat"/>
              <a:buChar char="●"/>
            </a:pPr>
            <a:r>
              <a:rPr lang="en-US" sz="3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Makes fatter/more healthy</a:t>
            </a:r>
            <a:endParaRPr sz="3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609600" marR="0" lvl="0" indent="-5080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Montserrat"/>
              <a:buChar char="●"/>
            </a:pPr>
            <a:r>
              <a:rPr lang="en-US" sz="3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GAVE greater learning and understanding</a:t>
            </a:r>
            <a:endParaRPr sz="3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1" name="Google Shape;561;g1f10a80a0e7_0_38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64900"/>
          </a:xfrm>
          <a:prstGeom prst="rect">
            <a:avLst/>
          </a:prstGeom>
          <a:noFill/>
          <a:ln>
            <a:noFill/>
          </a:ln>
        </p:spPr>
      </p:pic>
      <p:sp>
        <p:nvSpPr>
          <p:cNvPr id="562" name="Google Shape;562;g1f10a80a0e7_0_382"/>
          <p:cNvSpPr txBox="1">
            <a:spLocks noGrp="1"/>
          </p:cNvSpPr>
          <p:nvPr>
            <p:ph type="title"/>
          </p:nvPr>
        </p:nvSpPr>
        <p:spPr>
          <a:xfrm>
            <a:off x="3325412" y="354879"/>
            <a:ext cx="85344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4800"/>
              <a:buFont typeface="Montserrat ExtraBold"/>
              <a:buNone/>
            </a:pPr>
            <a:r>
              <a:rPr lang="en-US" sz="4800" b="1">
                <a:solidFill>
                  <a:srgbClr val="D8D8D8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SMALL VICTORY, GREAT REWARDS (1:17-21)</a:t>
            </a:r>
            <a:endParaRPr/>
          </a:p>
        </p:txBody>
      </p:sp>
      <p:sp>
        <p:nvSpPr>
          <p:cNvPr id="563" name="Google Shape;563;g1f10a80a0e7_0_382"/>
          <p:cNvSpPr txBox="1"/>
          <p:nvPr/>
        </p:nvSpPr>
        <p:spPr>
          <a:xfrm>
            <a:off x="616226" y="1896787"/>
            <a:ext cx="10959600" cy="4371300"/>
          </a:xfrm>
          <a:prstGeom prst="rect">
            <a:avLst/>
          </a:prstGeom>
          <a:solidFill>
            <a:schemeClr val="dk1">
              <a:alpha val="1686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49300" marR="0" lvl="0" indent="-736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AutoNum type="arabicPeriod" startAt="12"/>
            </a:pPr>
            <a:r>
              <a:rPr lang="en-US" sz="3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What are some </a:t>
            </a:r>
            <a:r>
              <a:rPr lang="en-US" sz="36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other examples </a:t>
            </a:r>
            <a:r>
              <a:rPr lang="en-US" sz="3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of God’s servants (OT or NT) who advanced </a:t>
            </a:r>
            <a:r>
              <a:rPr lang="en-US" sz="36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well beyond their peers</a:t>
            </a:r>
            <a:r>
              <a:rPr lang="en-US" sz="3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?</a:t>
            </a:r>
            <a:endParaRPr sz="2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028700" marR="0" lvl="1" indent="-558800" algn="l" rtl="0">
              <a:spcBef>
                <a:spcPts val="1200"/>
              </a:spcBef>
              <a:spcAft>
                <a:spcPts val="0"/>
              </a:spcAft>
              <a:buClr>
                <a:srgbClr val="D8D8D8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D8D8D8"/>
                </a:solidFill>
                <a:latin typeface="Montserrat"/>
                <a:ea typeface="Montserrat"/>
                <a:cs typeface="Montserrat"/>
                <a:sym typeface="Montserrat"/>
              </a:rPr>
              <a:t>Joseph (Gen 39:6 good looking, 41:45 new name; 39:11 God gave favor; 41:8 magicians)</a:t>
            </a:r>
            <a:endParaRPr sz="1500"/>
          </a:p>
          <a:p>
            <a:pPr marL="1028700" marR="0" lvl="1" indent="-558800" algn="l" rtl="0">
              <a:spcBef>
                <a:spcPts val="1200"/>
              </a:spcBef>
              <a:spcAft>
                <a:spcPts val="0"/>
              </a:spcAft>
              <a:buClr>
                <a:srgbClr val="D8D8D8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D8D8D8"/>
                </a:solidFill>
                <a:latin typeface="Montserrat"/>
                <a:ea typeface="Montserrat"/>
                <a:cs typeface="Montserrat"/>
                <a:sym typeface="Montserrat"/>
              </a:rPr>
              <a:t>Esther (Es 2:9, 15 given favor; refusal to bow Es 3)</a:t>
            </a:r>
            <a:endParaRPr sz="1500"/>
          </a:p>
          <a:p>
            <a:pPr marL="1028700" marR="0" lvl="1" indent="-558800" algn="l" rtl="0">
              <a:spcBef>
                <a:spcPts val="1200"/>
              </a:spcBef>
              <a:spcAft>
                <a:spcPts val="0"/>
              </a:spcAft>
              <a:buClr>
                <a:srgbClr val="D8D8D8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D8D8D8"/>
                </a:solidFill>
                <a:latin typeface="Montserrat"/>
                <a:ea typeface="Montserrat"/>
                <a:cs typeface="Montserrat"/>
                <a:sym typeface="Montserrat"/>
              </a:rPr>
              <a:t>These, of course, are examples of the Messiah to come (lowly to exalted)</a:t>
            </a:r>
            <a:endParaRPr sz="15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8" name="Google Shape;568;g1f10a80a0e7_0_38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64900"/>
          </a:xfrm>
          <a:prstGeom prst="rect">
            <a:avLst/>
          </a:prstGeom>
          <a:noFill/>
          <a:ln>
            <a:noFill/>
          </a:ln>
        </p:spPr>
      </p:pic>
      <p:sp>
        <p:nvSpPr>
          <p:cNvPr id="569" name="Google Shape;569;g1f10a80a0e7_0_388"/>
          <p:cNvSpPr txBox="1">
            <a:spLocks noGrp="1"/>
          </p:cNvSpPr>
          <p:nvPr>
            <p:ph type="title"/>
          </p:nvPr>
        </p:nvSpPr>
        <p:spPr>
          <a:xfrm>
            <a:off x="3325412" y="354879"/>
            <a:ext cx="85344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4800"/>
              <a:buFont typeface="Montserrat ExtraBold"/>
              <a:buNone/>
            </a:pPr>
            <a:r>
              <a:rPr lang="en-US" sz="4800" b="1">
                <a:solidFill>
                  <a:srgbClr val="D8D8D8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SMALL VICTORY, GREAT REWARDS (1:17-21)</a:t>
            </a:r>
            <a:endParaRPr/>
          </a:p>
        </p:txBody>
      </p:sp>
      <p:sp>
        <p:nvSpPr>
          <p:cNvPr id="570" name="Google Shape;570;g1f10a80a0e7_0_388"/>
          <p:cNvSpPr txBox="1"/>
          <p:nvPr/>
        </p:nvSpPr>
        <p:spPr>
          <a:xfrm>
            <a:off x="616226" y="1896787"/>
            <a:ext cx="10959600" cy="4217400"/>
          </a:xfrm>
          <a:prstGeom prst="rect">
            <a:avLst/>
          </a:prstGeom>
          <a:solidFill>
            <a:schemeClr val="dk1">
              <a:alpha val="1686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49300" marR="0" lvl="0" indent="-736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AutoNum type="arabicPeriod" startAt="13"/>
            </a:pPr>
            <a:r>
              <a:rPr lang="en-US" sz="3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What does </a:t>
            </a:r>
            <a:r>
              <a:rPr lang="en-US" sz="36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the final verse </a:t>
            </a:r>
            <a:r>
              <a:rPr lang="en-US" sz="3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of chapter one tell us about the </a:t>
            </a:r>
            <a:r>
              <a:rPr lang="en-US" sz="36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length of time </a:t>
            </a:r>
            <a:r>
              <a:rPr lang="en-US" sz="3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Daniel served in the royal service?</a:t>
            </a:r>
            <a:endParaRPr sz="2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028700" marR="0" lvl="1" indent="-558800" algn="l" rtl="0">
              <a:spcBef>
                <a:spcPts val="1200"/>
              </a:spcBef>
              <a:spcAft>
                <a:spcPts val="0"/>
              </a:spcAft>
              <a:buClr>
                <a:srgbClr val="D8D8D8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D8D8D8"/>
                </a:solidFill>
                <a:latin typeface="Montserrat"/>
                <a:ea typeface="Montserrat"/>
                <a:cs typeface="Montserrat"/>
                <a:sym typeface="Montserrat"/>
              </a:rPr>
              <a:t>From 605-539 – 66 years, about the time Jeremiah prophesied about in 25:12</a:t>
            </a:r>
            <a:endParaRPr sz="1500"/>
          </a:p>
          <a:p>
            <a:pPr marL="1028700" marR="0" lvl="1" indent="-558800" algn="l" rtl="0">
              <a:spcBef>
                <a:spcPts val="1200"/>
              </a:spcBef>
              <a:spcAft>
                <a:spcPts val="0"/>
              </a:spcAft>
              <a:buClr>
                <a:srgbClr val="D8D8D8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D8D8D8"/>
                </a:solidFill>
                <a:latin typeface="Montserrat"/>
                <a:ea typeface="Montserrat"/>
                <a:cs typeface="Montserrat"/>
                <a:sym typeface="Montserrat"/>
              </a:rPr>
              <a:t>Despite continual political upheaval across the world, God is in control and remains supreme over the kingdoms of men</a:t>
            </a:r>
            <a:endParaRPr sz="15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5" name="Google Shape;575;g1f10a80a0e7_0_39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64900"/>
          </a:xfrm>
          <a:prstGeom prst="rect">
            <a:avLst/>
          </a:prstGeom>
          <a:noFill/>
          <a:ln>
            <a:noFill/>
          </a:ln>
        </p:spPr>
      </p:pic>
      <p:sp>
        <p:nvSpPr>
          <p:cNvPr id="576" name="Google Shape;576;g1f10a80a0e7_0_394"/>
          <p:cNvSpPr txBox="1">
            <a:spLocks noGrp="1"/>
          </p:cNvSpPr>
          <p:nvPr>
            <p:ph type="title"/>
          </p:nvPr>
        </p:nvSpPr>
        <p:spPr>
          <a:xfrm>
            <a:off x="3319670" y="285612"/>
            <a:ext cx="85941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5500"/>
              <a:buFont typeface="Montserrat ExtraBold"/>
              <a:buNone/>
            </a:pPr>
            <a:r>
              <a:rPr lang="en-US" sz="5500" b="1">
                <a:solidFill>
                  <a:srgbClr val="D8D8D8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CHAPTER 1</a:t>
            </a:r>
            <a:endParaRPr/>
          </a:p>
        </p:txBody>
      </p:sp>
      <p:pic>
        <p:nvPicPr>
          <p:cNvPr id="577" name="Google Shape;577;g1f10a80a0e7_0_39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28735" y="5133715"/>
            <a:ext cx="6665813" cy="1115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78" name="Google Shape;578;g1f10a80a0e7_0_39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928741" y="1896787"/>
            <a:ext cx="6665813" cy="1115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579" name="Google Shape;579;g1f10a80a0e7_0_39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928741" y="3494364"/>
            <a:ext cx="6665813" cy="1115797"/>
          </a:xfrm>
          <a:prstGeom prst="rect">
            <a:avLst/>
          </a:prstGeom>
          <a:noFill/>
          <a:ln>
            <a:noFill/>
          </a:ln>
        </p:spPr>
      </p:pic>
      <p:sp>
        <p:nvSpPr>
          <p:cNvPr id="580" name="Google Shape;580;g1f10a80a0e7_0_394"/>
          <p:cNvSpPr txBox="1"/>
          <p:nvPr/>
        </p:nvSpPr>
        <p:spPr>
          <a:xfrm>
            <a:off x="404191" y="1858532"/>
            <a:ext cx="4127100" cy="4525200"/>
          </a:xfrm>
          <a:prstGeom prst="rect">
            <a:avLst/>
          </a:prstGeom>
          <a:solidFill>
            <a:schemeClr val="dk1">
              <a:alpha val="1686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>
                <a:solidFill>
                  <a:srgbClr val="D8D8D8"/>
                </a:solidFill>
                <a:latin typeface="Montserrat"/>
                <a:ea typeface="Montserrat"/>
                <a:cs typeface="Montserrat"/>
                <a:sym typeface="Montserrat"/>
              </a:rPr>
              <a:t>Battles Fought, Battles Won</a:t>
            </a:r>
            <a:endParaRPr sz="49600" b="1">
              <a:solidFill>
                <a:srgbClr val="D8D8D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0" name="Google Shape;390;g1f10a80a0e7_0_25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64900"/>
          </a:xfrm>
          <a:prstGeom prst="rect">
            <a:avLst/>
          </a:prstGeom>
          <a:noFill/>
          <a:ln>
            <a:noFill/>
          </a:ln>
        </p:spPr>
      </p:pic>
      <p:sp>
        <p:nvSpPr>
          <p:cNvPr id="391" name="Google Shape;391;g1f10a80a0e7_0_250"/>
          <p:cNvSpPr txBox="1">
            <a:spLocks noGrp="1"/>
          </p:cNvSpPr>
          <p:nvPr>
            <p:ph type="title"/>
          </p:nvPr>
        </p:nvSpPr>
        <p:spPr>
          <a:xfrm>
            <a:off x="3319670" y="285612"/>
            <a:ext cx="85941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5500"/>
              <a:buFont typeface="Montserrat ExtraBold"/>
              <a:buNone/>
            </a:pPr>
            <a:r>
              <a:rPr lang="en-US" sz="5500" b="1">
                <a:solidFill>
                  <a:srgbClr val="D8D8D8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SPIRITUAL WARFARE</a:t>
            </a:r>
            <a:endParaRPr/>
          </a:p>
        </p:txBody>
      </p:sp>
      <p:pic>
        <p:nvPicPr>
          <p:cNvPr id="392" name="Google Shape;392;g1f10a80a0e7_0_25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52547" y="5133716"/>
            <a:ext cx="5841998" cy="97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3" name="Google Shape;393;g1f10a80a0e7_0_25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752547" y="1896787"/>
            <a:ext cx="5841998" cy="97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4" name="Google Shape;394;g1f10a80a0e7_0_25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752547" y="3494364"/>
            <a:ext cx="5841998" cy="977900"/>
          </a:xfrm>
          <a:prstGeom prst="rect">
            <a:avLst/>
          </a:prstGeom>
          <a:noFill/>
          <a:ln>
            <a:noFill/>
          </a:ln>
        </p:spPr>
      </p:pic>
      <p:sp>
        <p:nvSpPr>
          <p:cNvPr id="395" name="Google Shape;395;g1f10a80a0e7_0_250"/>
          <p:cNvSpPr txBox="1"/>
          <p:nvPr/>
        </p:nvSpPr>
        <p:spPr>
          <a:xfrm>
            <a:off x="404191" y="1858532"/>
            <a:ext cx="4944300" cy="4353300"/>
          </a:xfrm>
          <a:prstGeom prst="rect">
            <a:avLst/>
          </a:prstGeom>
          <a:solidFill>
            <a:schemeClr val="dk1">
              <a:alpha val="1686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solidFill>
                <a:srgbClr val="D8D8D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D8D8D8"/>
                </a:solidFill>
                <a:latin typeface="Montserrat"/>
                <a:ea typeface="Montserrat"/>
                <a:cs typeface="Montserrat"/>
                <a:sym typeface="Montserrat"/>
              </a:rPr>
              <a:t>Tracing the Battles throughout Daniel</a:t>
            </a:r>
            <a:endParaRPr sz="4400">
              <a:solidFill>
                <a:srgbClr val="D8D8D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spcBef>
                <a:spcPts val="310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D8D8D8"/>
                </a:solidFill>
                <a:latin typeface="Montserrat"/>
                <a:ea typeface="Montserrat"/>
                <a:cs typeface="Montserrat"/>
                <a:sym typeface="Montserrat"/>
              </a:rPr>
              <a:t>Who wins?</a:t>
            </a:r>
            <a:endParaRPr sz="4800" b="1">
              <a:solidFill>
                <a:srgbClr val="D8D8D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0" name="Google Shape;400;g1f10a80a0e7_0_25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64900"/>
          </a:xfrm>
          <a:prstGeom prst="rect">
            <a:avLst/>
          </a:prstGeom>
          <a:noFill/>
          <a:ln>
            <a:noFill/>
          </a:ln>
        </p:spPr>
      </p:pic>
      <p:sp>
        <p:nvSpPr>
          <p:cNvPr id="401" name="Google Shape;401;g1f10a80a0e7_0_259"/>
          <p:cNvSpPr txBox="1">
            <a:spLocks noGrp="1"/>
          </p:cNvSpPr>
          <p:nvPr>
            <p:ph type="title"/>
          </p:nvPr>
        </p:nvSpPr>
        <p:spPr>
          <a:xfrm>
            <a:off x="3325412" y="354879"/>
            <a:ext cx="85344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4800"/>
              <a:buFont typeface="Montserrat ExtraBold"/>
              <a:buNone/>
            </a:pPr>
            <a:r>
              <a:rPr lang="en-US" sz="4800" b="1">
                <a:solidFill>
                  <a:srgbClr val="D8D8D8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ESTABLISHING THE CONFLICT (1:1-2)</a:t>
            </a:r>
            <a:endParaRPr/>
          </a:p>
        </p:txBody>
      </p:sp>
      <p:sp>
        <p:nvSpPr>
          <p:cNvPr id="402" name="Google Shape;402;g1f10a80a0e7_0_259"/>
          <p:cNvSpPr txBox="1"/>
          <p:nvPr/>
        </p:nvSpPr>
        <p:spPr>
          <a:xfrm>
            <a:off x="616233" y="1896800"/>
            <a:ext cx="11122800" cy="1200600"/>
          </a:xfrm>
          <a:prstGeom prst="rect">
            <a:avLst/>
          </a:prstGeom>
          <a:solidFill>
            <a:schemeClr val="dk1">
              <a:alpha val="1686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D8D8D8"/>
                </a:solidFill>
                <a:latin typeface="Montserrat"/>
                <a:ea typeface="Montserrat"/>
                <a:cs typeface="Montserrat"/>
                <a:sym typeface="Montserrat"/>
              </a:rPr>
              <a:t>Think like a Jew during this time, how would you read this?</a:t>
            </a:r>
            <a:endParaRPr sz="3600" b="0" i="0" u="none" strike="noStrike" cap="none">
              <a:solidFill>
                <a:srgbClr val="D8D8D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7" name="Google Shape;407;g1f10a80a0e7_0_51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64900"/>
          </a:xfrm>
          <a:prstGeom prst="rect">
            <a:avLst/>
          </a:prstGeom>
          <a:noFill/>
          <a:ln>
            <a:noFill/>
          </a:ln>
        </p:spPr>
      </p:pic>
      <p:sp>
        <p:nvSpPr>
          <p:cNvPr id="408" name="Google Shape;408;g1f10a80a0e7_0_510"/>
          <p:cNvSpPr txBox="1">
            <a:spLocks noGrp="1"/>
          </p:cNvSpPr>
          <p:nvPr>
            <p:ph type="title"/>
          </p:nvPr>
        </p:nvSpPr>
        <p:spPr>
          <a:xfrm>
            <a:off x="3325412" y="354879"/>
            <a:ext cx="85344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4800"/>
              <a:buFont typeface="Montserrat ExtraBold"/>
              <a:buNone/>
            </a:pPr>
            <a:r>
              <a:rPr lang="en-US" sz="4800" b="1">
                <a:solidFill>
                  <a:srgbClr val="D8D8D8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ESTABLISHING THE CONFLICT (1:1-2)</a:t>
            </a:r>
            <a:endParaRPr/>
          </a:p>
        </p:txBody>
      </p:sp>
      <p:sp>
        <p:nvSpPr>
          <p:cNvPr id="409" name="Google Shape;409;g1f10a80a0e7_0_510"/>
          <p:cNvSpPr txBox="1"/>
          <p:nvPr/>
        </p:nvSpPr>
        <p:spPr>
          <a:xfrm>
            <a:off x="616233" y="1896800"/>
            <a:ext cx="11122800" cy="4430400"/>
          </a:xfrm>
          <a:prstGeom prst="rect">
            <a:avLst/>
          </a:prstGeom>
          <a:solidFill>
            <a:schemeClr val="dk1">
              <a:alpha val="1686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49300" marR="0" lvl="0" indent="-736600" algn="l" rtl="0"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3600"/>
              <a:buFont typeface="Calibri"/>
              <a:buAutoNum type="arabicPeriod"/>
            </a:pPr>
            <a:r>
              <a:rPr lang="en-US" sz="3600">
                <a:solidFill>
                  <a:srgbClr val="D8D8D8"/>
                </a:solidFill>
                <a:latin typeface="Montserrat"/>
                <a:ea typeface="Montserrat"/>
                <a:cs typeface="Montserrat"/>
                <a:sym typeface="Montserrat"/>
              </a:rPr>
              <a:t>What </a:t>
            </a:r>
            <a:r>
              <a:rPr lang="en-US" sz="3600" b="1">
                <a:solidFill>
                  <a:srgbClr val="D8D8D8"/>
                </a:solidFill>
                <a:latin typeface="Montserrat"/>
                <a:ea typeface="Montserrat"/>
                <a:cs typeface="Montserrat"/>
                <a:sym typeface="Montserrat"/>
              </a:rPr>
              <a:t>significant dates</a:t>
            </a:r>
            <a:r>
              <a:rPr lang="en-US" sz="3600">
                <a:solidFill>
                  <a:srgbClr val="D8D8D8"/>
                </a:solidFill>
                <a:latin typeface="Montserrat"/>
                <a:ea typeface="Montserrat"/>
                <a:cs typeface="Montserrat"/>
                <a:sym typeface="Montserrat"/>
              </a:rPr>
              <a:t> and </a:t>
            </a:r>
            <a:r>
              <a:rPr lang="en-US" sz="3600" b="1">
                <a:solidFill>
                  <a:srgbClr val="D8D8D8"/>
                </a:solidFill>
                <a:latin typeface="Montserrat"/>
                <a:ea typeface="Montserrat"/>
                <a:cs typeface="Montserrat"/>
                <a:sym typeface="Montserrat"/>
              </a:rPr>
              <a:t>political powers </a:t>
            </a:r>
            <a:r>
              <a:rPr lang="en-US" sz="3600">
                <a:solidFill>
                  <a:srgbClr val="D8D8D8"/>
                </a:solidFill>
                <a:latin typeface="Montserrat"/>
                <a:ea typeface="Montserrat"/>
                <a:cs typeface="Montserrat"/>
                <a:sym typeface="Montserrat"/>
              </a:rPr>
              <a:t>are noted in the first two verses of the chapter?</a:t>
            </a:r>
            <a:endParaRPr sz="1500"/>
          </a:p>
          <a:p>
            <a:pPr marL="1028700" marR="0" lvl="1" indent="-571500" algn="l" rtl="0">
              <a:spcBef>
                <a:spcPts val="700"/>
              </a:spcBef>
              <a:spcAft>
                <a:spcPts val="0"/>
              </a:spcAft>
              <a:buClr>
                <a:srgbClr val="D8D8D8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rgbClr val="D8D8D8"/>
                </a:solidFill>
                <a:latin typeface="Montserrat"/>
                <a:ea typeface="Montserrat"/>
                <a:cs typeface="Montserrat"/>
                <a:sym typeface="Montserrat"/>
              </a:rPr>
              <a:t>Jehoiakim – King of Judah </a:t>
            </a:r>
            <a:r>
              <a:rPr lang="en-US" sz="2800" b="0" i="0" u="none" strike="noStrike" cap="none">
                <a:solidFill>
                  <a:srgbClr val="D8D8D8"/>
                </a:solidFill>
                <a:latin typeface="Montserrat"/>
                <a:ea typeface="Montserrat"/>
                <a:cs typeface="Montserrat"/>
                <a:sym typeface="Montserrat"/>
              </a:rPr>
              <a:t>(third year – 604 BC?) </a:t>
            </a:r>
            <a:endParaRPr sz="2400" b="0" i="0" u="none" strike="noStrike" cap="none">
              <a:solidFill>
                <a:srgbClr val="D8D8D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028700" marR="0" lvl="1" indent="-571500" algn="l" rtl="0"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rgbClr val="D8D8D8"/>
                </a:solidFill>
                <a:latin typeface="Montserrat"/>
                <a:ea typeface="Montserrat"/>
                <a:cs typeface="Montserrat"/>
                <a:sym typeface="Montserrat"/>
              </a:rPr>
              <a:t>Nebuchadnezzar besieges Jerusalem </a:t>
            </a:r>
            <a:r>
              <a:rPr lang="en-US" sz="2800" b="0" i="0" u="none" strike="noStrike" cap="none">
                <a:solidFill>
                  <a:srgbClr val="D8D8D8"/>
                </a:solidFill>
                <a:latin typeface="Montserrat"/>
                <a:ea typeface="Montserrat"/>
                <a:cs typeface="Montserrat"/>
                <a:sym typeface="Montserrat"/>
              </a:rPr>
              <a:t>(605 BC)</a:t>
            </a:r>
            <a:endParaRPr sz="1500"/>
          </a:p>
          <a:p>
            <a:pPr marL="1028700" marR="0" lvl="1" indent="-558800" algn="l" rtl="0">
              <a:spcBef>
                <a:spcPts val="1200"/>
              </a:spcBef>
              <a:spcAft>
                <a:spcPts val="0"/>
              </a:spcAft>
              <a:buClr>
                <a:srgbClr val="D8D8D8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D8D8D8"/>
                </a:solidFill>
                <a:latin typeface="Montserrat"/>
                <a:ea typeface="Montserrat"/>
                <a:cs typeface="Montserrat"/>
                <a:sym typeface="Montserrat"/>
              </a:rPr>
              <a:t>Two powers in conflict, but who is in control? (see v 2)</a:t>
            </a:r>
            <a:endParaRPr sz="1500"/>
          </a:p>
          <a:p>
            <a:pPr marL="1028700" marR="0" lvl="1" indent="-558800" algn="l" rtl="0">
              <a:spcBef>
                <a:spcPts val="1200"/>
              </a:spcBef>
              <a:spcAft>
                <a:spcPts val="0"/>
              </a:spcAft>
              <a:buClr>
                <a:srgbClr val="D8D8D8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D8D8D8"/>
                </a:solidFill>
                <a:latin typeface="Montserrat"/>
                <a:ea typeface="Montserrat"/>
                <a:cs typeface="Montserrat"/>
                <a:sym typeface="Montserrat"/>
              </a:rPr>
              <a:t>Shinar is Babylon – but why this older name? (Gen 10:10; 11:1-9) (Babel and Babylon the same hebrew word)</a:t>
            </a:r>
            <a:endParaRPr sz="3600" b="0" i="0" u="none" strike="noStrike" cap="none">
              <a:solidFill>
                <a:srgbClr val="D8D8D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4" name="Google Shape;414;g1f10a80a0e7_0_26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64900"/>
          </a:xfrm>
          <a:prstGeom prst="rect">
            <a:avLst/>
          </a:prstGeom>
          <a:noFill/>
          <a:ln>
            <a:noFill/>
          </a:ln>
        </p:spPr>
      </p:pic>
      <p:sp>
        <p:nvSpPr>
          <p:cNvPr id="415" name="Google Shape;415;g1f10a80a0e7_0_265"/>
          <p:cNvSpPr txBox="1">
            <a:spLocks noGrp="1"/>
          </p:cNvSpPr>
          <p:nvPr>
            <p:ph type="title"/>
          </p:nvPr>
        </p:nvSpPr>
        <p:spPr>
          <a:xfrm>
            <a:off x="3325412" y="354879"/>
            <a:ext cx="85344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4800"/>
              <a:buFont typeface="Montserrat ExtraBold"/>
              <a:buNone/>
            </a:pPr>
            <a:r>
              <a:rPr lang="en-US" sz="4800" b="1">
                <a:solidFill>
                  <a:srgbClr val="D8D8D8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ESTABLISHING THE CONFLICT (1:1-2)</a:t>
            </a:r>
            <a:endParaRPr/>
          </a:p>
        </p:txBody>
      </p:sp>
      <p:sp>
        <p:nvSpPr>
          <p:cNvPr id="416" name="Google Shape;416;g1f10a80a0e7_0_265"/>
          <p:cNvSpPr txBox="1"/>
          <p:nvPr/>
        </p:nvSpPr>
        <p:spPr>
          <a:xfrm>
            <a:off x="616226" y="1896787"/>
            <a:ext cx="10959600" cy="4830600"/>
          </a:xfrm>
          <a:prstGeom prst="rect">
            <a:avLst/>
          </a:prstGeom>
          <a:solidFill>
            <a:schemeClr val="dk1">
              <a:alpha val="1686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49300" marR="0" lvl="0" indent="-736600" algn="l" rtl="0"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3600"/>
              <a:buFont typeface="Calibri"/>
              <a:buAutoNum type="arabicPeriod"/>
            </a:pPr>
            <a:r>
              <a:rPr lang="en-US" sz="3600">
                <a:solidFill>
                  <a:srgbClr val="D8D8D8"/>
                </a:solidFill>
                <a:latin typeface="Montserrat"/>
                <a:ea typeface="Montserrat"/>
                <a:cs typeface="Montserrat"/>
                <a:sym typeface="Montserrat"/>
              </a:rPr>
              <a:t>Do you find any </a:t>
            </a:r>
            <a:r>
              <a:rPr lang="en-US" sz="3600" b="1">
                <a:solidFill>
                  <a:srgbClr val="D8D8D8"/>
                </a:solidFill>
                <a:latin typeface="Montserrat"/>
                <a:ea typeface="Montserrat"/>
                <a:cs typeface="Montserrat"/>
                <a:sym typeface="Montserrat"/>
              </a:rPr>
              <a:t>conflict</a:t>
            </a:r>
            <a:r>
              <a:rPr lang="en-US" sz="3600">
                <a:solidFill>
                  <a:srgbClr val="D8D8D8"/>
                </a:solidFill>
                <a:latin typeface="Montserrat"/>
                <a:ea typeface="Montserrat"/>
                <a:cs typeface="Montserrat"/>
                <a:sym typeface="Montserrat"/>
              </a:rPr>
              <a:t> between this passage and </a:t>
            </a:r>
            <a:r>
              <a:rPr lang="en-US" sz="3600" b="1">
                <a:solidFill>
                  <a:srgbClr val="D8D8D8"/>
                </a:solidFill>
                <a:latin typeface="Montserrat"/>
                <a:ea typeface="Montserrat"/>
                <a:cs typeface="Montserrat"/>
                <a:sym typeface="Montserrat"/>
              </a:rPr>
              <a:t>Jeremiah 25:1</a:t>
            </a:r>
            <a:r>
              <a:rPr lang="en-US" sz="3600">
                <a:solidFill>
                  <a:srgbClr val="D8D8D8"/>
                </a:solidFill>
                <a:latin typeface="Montserrat"/>
                <a:ea typeface="Montserrat"/>
                <a:cs typeface="Montserrat"/>
                <a:sym typeface="Montserrat"/>
              </a:rPr>
              <a:t>?</a:t>
            </a:r>
            <a:endParaRPr sz="1500"/>
          </a:p>
          <a:p>
            <a:pPr marL="1028700" marR="0" lvl="1" indent="-539750" algn="l" rtl="0">
              <a:spcBef>
                <a:spcPts val="700"/>
              </a:spcBef>
              <a:spcAft>
                <a:spcPts val="0"/>
              </a:spcAft>
              <a:buClr>
                <a:srgbClr val="D8D8D8"/>
              </a:buClr>
              <a:buSzPts val="2500"/>
              <a:buFont typeface="Arial"/>
              <a:buChar char="•"/>
            </a:pPr>
            <a:r>
              <a:rPr lang="en-US" sz="2500" b="0" i="0" u="none" strike="noStrike" cap="none">
                <a:solidFill>
                  <a:srgbClr val="D8D8D8"/>
                </a:solidFill>
                <a:latin typeface="Montserrat"/>
                <a:ea typeface="Montserrat"/>
                <a:cs typeface="Montserrat"/>
                <a:sym typeface="Montserrat"/>
              </a:rPr>
              <a:t>Nebuchadnezzar’s first year was Jehoiakim’s fourth year? But Jerusalem already besieged?</a:t>
            </a:r>
            <a:endParaRPr sz="900"/>
          </a:p>
          <a:p>
            <a:pPr marL="1028700" marR="0" lvl="1" indent="-539750" algn="l" rtl="0">
              <a:spcBef>
                <a:spcPts val="1200"/>
              </a:spcBef>
              <a:spcAft>
                <a:spcPts val="0"/>
              </a:spcAft>
              <a:buClr>
                <a:srgbClr val="D8D8D8"/>
              </a:buClr>
              <a:buSzPts val="2500"/>
              <a:buFont typeface="Arial"/>
              <a:buChar char="•"/>
            </a:pPr>
            <a:r>
              <a:rPr lang="en-US" sz="2500" b="0" i="0" u="none" strike="noStrike" cap="none">
                <a:solidFill>
                  <a:srgbClr val="D8D8D8"/>
                </a:solidFill>
                <a:latin typeface="Montserrat"/>
                <a:ea typeface="Montserrat"/>
                <a:cs typeface="Montserrat"/>
                <a:sym typeface="Montserrat"/>
              </a:rPr>
              <a:t>Two different forms of reckoning: Babylonian dating (completed years) vs Palestinian dating (starts at ascension)</a:t>
            </a:r>
            <a:endParaRPr sz="2500" b="0" i="0" u="none" strike="noStrike" cap="none">
              <a:solidFill>
                <a:srgbClr val="D8D8D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028700" lvl="1" indent="-539750" algn="l" rtl="0">
              <a:spcBef>
                <a:spcPts val="1200"/>
              </a:spcBef>
              <a:spcAft>
                <a:spcPts val="0"/>
              </a:spcAft>
              <a:buClr>
                <a:srgbClr val="D8D8D8"/>
              </a:buClr>
              <a:buSzPts val="2500"/>
              <a:buChar char="•"/>
            </a:pPr>
            <a:r>
              <a:rPr lang="en-US" sz="2500">
                <a:solidFill>
                  <a:srgbClr val="D8D8D8"/>
                </a:solidFill>
                <a:latin typeface="Montserrat"/>
                <a:ea typeface="Montserrat"/>
                <a:cs typeface="Montserrat"/>
                <a:sym typeface="Montserrat"/>
              </a:rPr>
              <a:t>Nebuchadnezzar not king yet- calls king in anticipatory sense, beginning of siege vs end</a:t>
            </a:r>
            <a:endParaRPr sz="2500">
              <a:solidFill>
                <a:srgbClr val="D8D8D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028700" marR="0" lvl="1" indent="-539750" algn="l" rtl="0">
              <a:spcBef>
                <a:spcPts val="1200"/>
              </a:spcBef>
              <a:spcAft>
                <a:spcPts val="0"/>
              </a:spcAft>
              <a:buClr>
                <a:srgbClr val="D8D8D8"/>
              </a:buClr>
              <a:buSzPts val="2500"/>
              <a:buFont typeface="Arial"/>
              <a:buChar char="•"/>
            </a:pPr>
            <a:r>
              <a:rPr lang="en-US" sz="2500" b="0" i="0" u="none" strike="noStrike" cap="none">
                <a:solidFill>
                  <a:srgbClr val="D8D8D8"/>
                </a:solidFill>
                <a:latin typeface="Montserrat"/>
                <a:ea typeface="Montserrat"/>
                <a:cs typeface="Montserrat"/>
                <a:sym typeface="Montserrat"/>
              </a:rPr>
              <a:t>Also note Jer 25:11 – 70 years in captivity (rest for the land) 605-539 BC</a:t>
            </a:r>
            <a:endParaRPr sz="9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1" name="Google Shape;421;g1f10a80a0e7_0_27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64900"/>
          </a:xfrm>
          <a:prstGeom prst="rect">
            <a:avLst/>
          </a:prstGeom>
          <a:noFill/>
          <a:ln>
            <a:noFill/>
          </a:ln>
        </p:spPr>
      </p:pic>
      <p:sp>
        <p:nvSpPr>
          <p:cNvPr id="422" name="Google Shape;422;g1f10a80a0e7_0_271"/>
          <p:cNvSpPr txBox="1">
            <a:spLocks noGrp="1"/>
          </p:cNvSpPr>
          <p:nvPr>
            <p:ph type="title"/>
          </p:nvPr>
        </p:nvSpPr>
        <p:spPr>
          <a:xfrm>
            <a:off x="3325412" y="354879"/>
            <a:ext cx="85344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4800"/>
              <a:buFont typeface="Montserrat ExtraBold"/>
              <a:buNone/>
            </a:pPr>
            <a:r>
              <a:rPr lang="en-US" sz="4800" b="1">
                <a:solidFill>
                  <a:srgbClr val="D8D8D8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ESTABLISHING THE CONFLICT (1:1-2)</a:t>
            </a:r>
            <a:endParaRPr/>
          </a:p>
        </p:txBody>
      </p:sp>
      <p:sp>
        <p:nvSpPr>
          <p:cNvPr id="423" name="Google Shape;423;g1f10a80a0e7_0_271"/>
          <p:cNvSpPr txBox="1"/>
          <p:nvPr/>
        </p:nvSpPr>
        <p:spPr>
          <a:xfrm>
            <a:off x="616226" y="1896787"/>
            <a:ext cx="10959600" cy="4615200"/>
          </a:xfrm>
          <a:prstGeom prst="rect">
            <a:avLst/>
          </a:prstGeom>
          <a:solidFill>
            <a:schemeClr val="dk1">
              <a:alpha val="1686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49300" marR="0" lvl="0" indent="-736600" algn="l" rtl="0"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3600"/>
              <a:buFont typeface="Calibri"/>
              <a:buAutoNum type="arabicPeriod" startAt="2"/>
            </a:pPr>
            <a:r>
              <a:rPr lang="en-US" sz="3600">
                <a:solidFill>
                  <a:srgbClr val="D8D8D8"/>
                </a:solidFill>
                <a:latin typeface="Montserrat"/>
                <a:ea typeface="Montserrat"/>
                <a:cs typeface="Montserrat"/>
                <a:sym typeface="Montserrat"/>
              </a:rPr>
              <a:t>What does Nebuchadnezzar do with the </a:t>
            </a:r>
            <a:r>
              <a:rPr lang="en-US" sz="3600" b="1">
                <a:solidFill>
                  <a:srgbClr val="D8D8D8"/>
                </a:solidFill>
                <a:latin typeface="Montserrat"/>
                <a:ea typeface="Montserrat"/>
                <a:cs typeface="Montserrat"/>
                <a:sym typeface="Montserrat"/>
              </a:rPr>
              <a:t>items taken from the temple</a:t>
            </a:r>
            <a:r>
              <a:rPr lang="en-US" sz="3600">
                <a:solidFill>
                  <a:srgbClr val="D8D8D8"/>
                </a:solidFill>
                <a:latin typeface="Montserrat"/>
                <a:ea typeface="Montserrat"/>
                <a:cs typeface="Montserrat"/>
                <a:sym typeface="Montserrat"/>
              </a:rPr>
              <a:t> of God? What does this tell us about </a:t>
            </a:r>
            <a:r>
              <a:rPr lang="en-US" sz="3600" b="1">
                <a:solidFill>
                  <a:srgbClr val="D8D8D8"/>
                </a:solidFill>
                <a:latin typeface="Montserrat"/>
                <a:ea typeface="Montserrat"/>
                <a:cs typeface="Montserrat"/>
                <a:sym typeface="Montserrat"/>
              </a:rPr>
              <a:t>his attitude toward</a:t>
            </a:r>
            <a:r>
              <a:rPr lang="en-US" sz="3600">
                <a:solidFill>
                  <a:srgbClr val="D8D8D8"/>
                </a:solidFill>
                <a:latin typeface="Montserrat"/>
                <a:ea typeface="Montserrat"/>
                <a:cs typeface="Montserrat"/>
                <a:sym typeface="Montserrat"/>
              </a:rPr>
              <a:t> the </a:t>
            </a:r>
            <a:r>
              <a:rPr lang="en-US" sz="3600" b="1">
                <a:solidFill>
                  <a:srgbClr val="D8D8D8"/>
                </a:solidFill>
                <a:latin typeface="Montserrat"/>
                <a:ea typeface="Montserrat"/>
                <a:cs typeface="Montserrat"/>
                <a:sym typeface="Montserrat"/>
              </a:rPr>
              <a:t>God</a:t>
            </a:r>
            <a:r>
              <a:rPr lang="en-US" sz="3600">
                <a:solidFill>
                  <a:srgbClr val="D8D8D8"/>
                </a:solidFill>
                <a:latin typeface="Montserrat"/>
                <a:ea typeface="Montserrat"/>
                <a:cs typeface="Montserrat"/>
                <a:sym typeface="Montserrat"/>
              </a:rPr>
              <a:t> of Israel?</a:t>
            </a:r>
            <a:endParaRPr sz="1500"/>
          </a:p>
          <a:p>
            <a:pPr marL="1028700" marR="0" lvl="1" indent="-558800" algn="l" rtl="0">
              <a:spcBef>
                <a:spcPts val="700"/>
              </a:spcBef>
              <a:spcAft>
                <a:spcPts val="0"/>
              </a:spcAft>
              <a:buClr>
                <a:srgbClr val="D8D8D8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D8D8D8"/>
                </a:solidFill>
                <a:latin typeface="Montserrat"/>
                <a:ea typeface="Montserrat"/>
                <a:cs typeface="Montserrat"/>
                <a:sym typeface="Montserrat"/>
              </a:rPr>
              <a:t>Rather than focusing on Daniel and friends being brought into captivity, it is the vessels! Foreshadows what is to come in chapter 5:23</a:t>
            </a:r>
            <a:endParaRPr sz="1500"/>
          </a:p>
          <a:p>
            <a:pPr marL="1028700" marR="0" lvl="1" indent="-571500" algn="l" rtl="0"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rgbClr val="D8D8D8"/>
                </a:solidFill>
                <a:latin typeface="Montserrat"/>
                <a:ea typeface="Montserrat"/>
                <a:cs typeface="Montserrat"/>
                <a:sym typeface="Montserrat"/>
              </a:rPr>
              <a:t>Meant to show whose god is greater</a:t>
            </a:r>
            <a:r>
              <a:rPr lang="en-US" sz="2800" b="0" i="0" u="none" strike="noStrike" cap="none">
                <a:solidFill>
                  <a:srgbClr val="D8D8D8"/>
                </a:solidFill>
                <a:latin typeface="Montserrat"/>
                <a:ea typeface="Montserrat"/>
                <a:cs typeface="Montserrat"/>
                <a:sym typeface="Montserrat"/>
              </a:rPr>
              <a:t> – yet note that God was behind it all! He alone is Sovereign!</a:t>
            </a:r>
            <a:endParaRPr sz="15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8" name="Google Shape;428;g1f10a80a0e7_0_27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64900"/>
          </a:xfrm>
          <a:prstGeom prst="rect">
            <a:avLst/>
          </a:prstGeom>
          <a:noFill/>
          <a:ln>
            <a:noFill/>
          </a:ln>
        </p:spPr>
      </p:pic>
      <p:sp>
        <p:nvSpPr>
          <p:cNvPr id="429" name="Google Shape;429;g1f10a80a0e7_0_277"/>
          <p:cNvSpPr txBox="1">
            <a:spLocks noGrp="1"/>
          </p:cNvSpPr>
          <p:nvPr>
            <p:ph type="title"/>
          </p:nvPr>
        </p:nvSpPr>
        <p:spPr>
          <a:xfrm>
            <a:off x="3325412" y="354879"/>
            <a:ext cx="85344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4800"/>
              <a:buFont typeface="Montserrat ExtraBold"/>
              <a:buNone/>
            </a:pPr>
            <a:r>
              <a:rPr lang="en-US" sz="4800" b="1">
                <a:solidFill>
                  <a:srgbClr val="D8D8D8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TRAINED FOR SERVICE (1:3-7)</a:t>
            </a:r>
            <a:endParaRPr/>
          </a:p>
        </p:txBody>
      </p:sp>
      <p:sp>
        <p:nvSpPr>
          <p:cNvPr id="430" name="Google Shape;430;g1f10a80a0e7_0_277"/>
          <p:cNvSpPr txBox="1"/>
          <p:nvPr/>
        </p:nvSpPr>
        <p:spPr>
          <a:xfrm>
            <a:off x="616226" y="1896787"/>
            <a:ext cx="10959600" cy="4553400"/>
          </a:xfrm>
          <a:prstGeom prst="rect">
            <a:avLst/>
          </a:prstGeom>
          <a:solidFill>
            <a:schemeClr val="dk1">
              <a:alpha val="1686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49300" marR="0" lvl="0" indent="-736600" algn="l" rtl="0"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3600"/>
              <a:buFont typeface="Calibri"/>
              <a:buAutoNum type="arabicPeriod" startAt="3"/>
            </a:pPr>
            <a:r>
              <a:rPr lang="en-US" sz="3600" b="1">
                <a:solidFill>
                  <a:srgbClr val="D8D8D8"/>
                </a:solidFill>
                <a:latin typeface="Montserrat"/>
                <a:ea typeface="Montserrat"/>
                <a:cs typeface="Montserrat"/>
                <a:sym typeface="Montserrat"/>
              </a:rPr>
              <a:t>Who</a:t>
            </a:r>
            <a:r>
              <a:rPr lang="en-US" sz="3600">
                <a:solidFill>
                  <a:srgbClr val="D8D8D8"/>
                </a:solidFill>
                <a:latin typeface="Montserrat"/>
                <a:ea typeface="Montserrat"/>
                <a:cs typeface="Montserrat"/>
                <a:sym typeface="Montserrat"/>
              </a:rPr>
              <a:t> was given the task of </a:t>
            </a:r>
            <a:r>
              <a:rPr lang="en-US" sz="3600" b="1">
                <a:solidFill>
                  <a:srgbClr val="D8D8D8"/>
                </a:solidFill>
                <a:latin typeface="Montserrat"/>
                <a:ea typeface="Montserrat"/>
                <a:cs typeface="Montserrat"/>
                <a:sym typeface="Montserrat"/>
              </a:rPr>
              <a:t>selecting</a:t>
            </a:r>
            <a:r>
              <a:rPr lang="en-US" sz="3600">
                <a:solidFill>
                  <a:srgbClr val="D8D8D8"/>
                </a:solidFill>
                <a:latin typeface="Montserrat"/>
                <a:ea typeface="Montserrat"/>
                <a:cs typeface="Montserrat"/>
                <a:sym typeface="Montserrat"/>
              </a:rPr>
              <a:t> the ones among </a:t>
            </a:r>
            <a:r>
              <a:rPr lang="en-US" sz="3600" b="1">
                <a:solidFill>
                  <a:srgbClr val="D8D8D8"/>
                </a:solidFill>
                <a:latin typeface="Montserrat"/>
                <a:ea typeface="Montserrat"/>
                <a:cs typeface="Montserrat"/>
                <a:sym typeface="Montserrat"/>
              </a:rPr>
              <a:t>the</a:t>
            </a:r>
            <a:r>
              <a:rPr lang="en-US" sz="3600">
                <a:solidFill>
                  <a:srgbClr val="D8D8D8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3600" b="1">
                <a:solidFill>
                  <a:srgbClr val="D8D8D8"/>
                </a:solidFill>
                <a:latin typeface="Montserrat"/>
                <a:ea typeface="Montserrat"/>
                <a:cs typeface="Montserrat"/>
                <a:sym typeface="Montserrat"/>
              </a:rPr>
              <a:t>captives to serve </a:t>
            </a:r>
            <a:r>
              <a:rPr lang="en-US" sz="3600">
                <a:solidFill>
                  <a:srgbClr val="D8D8D8"/>
                </a:solidFill>
                <a:latin typeface="Montserrat"/>
                <a:ea typeface="Montserrat"/>
                <a:cs typeface="Montserrat"/>
                <a:sym typeface="Montserrat"/>
              </a:rPr>
              <a:t>in the king’s palace and what was the </a:t>
            </a:r>
            <a:r>
              <a:rPr lang="en-US" sz="3600" b="1">
                <a:solidFill>
                  <a:srgbClr val="D8D8D8"/>
                </a:solidFill>
                <a:latin typeface="Montserrat"/>
                <a:ea typeface="Montserrat"/>
                <a:cs typeface="Montserrat"/>
                <a:sym typeface="Montserrat"/>
              </a:rPr>
              <a:t>basis</a:t>
            </a:r>
            <a:r>
              <a:rPr lang="en-US" sz="3600">
                <a:solidFill>
                  <a:srgbClr val="D8D8D8"/>
                </a:solidFill>
                <a:latin typeface="Montserrat"/>
                <a:ea typeface="Montserrat"/>
                <a:cs typeface="Montserrat"/>
                <a:sym typeface="Montserrat"/>
              </a:rPr>
              <a:t> used to make the decision?</a:t>
            </a:r>
            <a:endParaRPr sz="1500"/>
          </a:p>
          <a:p>
            <a:pPr marL="1028700" marR="0" lvl="1" indent="-558800" algn="l" rtl="0">
              <a:spcBef>
                <a:spcPts val="700"/>
              </a:spcBef>
              <a:spcAft>
                <a:spcPts val="0"/>
              </a:spcAft>
              <a:buClr>
                <a:srgbClr val="D8D8D8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D8D8D8"/>
                </a:solidFill>
                <a:latin typeface="Montserrat"/>
                <a:ea typeface="Montserrat"/>
                <a:cs typeface="Montserrat"/>
                <a:sym typeface="Montserrat"/>
              </a:rPr>
              <a:t>Ashpenaz – a chief official, which places these young men in the midst of Nebuchadnezzar’s Babylonian court, rather than an encampment for exiles (like Ezk.)</a:t>
            </a:r>
            <a:endParaRPr sz="1500"/>
          </a:p>
          <a:p>
            <a:pPr marL="1028700" marR="0" lvl="1" indent="-558800" algn="l" rtl="0"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2800"/>
              <a:buFont typeface="Arial"/>
              <a:buChar char="•"/>
            </a:pPr>
            <a:r>
              <a:rPr lang="en-US" sz="2800" b="1" i="0" u="none" strike="noStrike" cap="none">
                <a:solidFill>
                  <a:srgbClr val="D8D8D8"/>
                </a:solidFill>
                <a:latin typeface="Montserrat"/>
                <a:ea typeface="Montserrat"/>
                <a:cs typeface="Montserrat"/>
                <a:sym typeface="Montserrat"/>
              </a:rPr>
              <a:t>“Good looking,” “showing intelligence,” “understanding and knowledge”</a:t>
            </a:r>
            <a:endParaRPr sz="2400" b="1" i="0" u="none" strike="noStrike" cap="none">
              <a:solidFill>
                <a:srgbClr val="D8D8D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5" name="Google Shape;435;g1f10a80a0e7_0_28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64900"/>
          </a:xfrm>
          <a:prstGeom prst="rect">
            <a:avLst/>
          </a:prstGeom>
          <a:noFill/>
          <a:ln>
            <a:noFill/>
          </a:ln>
        </p:spPr>
      </p:pic>
      <p:sp>
        <p:nvSpPr>
          <p:cNvPr id="436" name="Google Shape;436;g1f10a80a0e7_0_283"/>
          <p:cNvSpPr txBox="1">
            <a:spLocks noGrp="1"/>
          </p:cNvSpPr>
          <p:nvPr>
            <p:ph type="title"/>
          </p:nvPr>
        </p:nvSpPr>
        <p:spPr>
          <a:xfrm>
            <a:off x="3325412" y="354879"/>
            <a:ext cx="85344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4800"/>
              <a:buFont typeface="Montserrat ExtraBold"/>
              <a:buNone/>
            </a:pPr>
            <a:r>
              <a:rPr lang="en-US" sz="4800" b="1">
                <a:solidFill>
                  <a:srgbClr val="D8D8D8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TRAINED FOR SERVICE (1:3-7)</a:t>
            </a:r>
            <a:endParaRPr/>
          </a:p>
        </p:txBody>
      </p:sp>
      <p:sp>
        <p:nvSpPr>
          <p:cNvPr id="437" name="Google Shape;437;g1f10a80a0e7_0_283"/>
          <p:cNvSpPr txBox="1"/>
          <p:nvPr/>
        </p:nvSpPr>
        <p:spPr>
          <a:xfrm>
            <a:off x="616226" y="1896787"/>
            <a:ext cx="10959600" cy="4784400"/>
          </a:xfrm>
          <a:prstGeom prst="rect">
            <a:avLst/>
          </a:prstGeom>
          <a:solidFill>
            <a:schemeClr val="dk1">
              <a:alpha val="1686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49300" marR="0" lvl="0" indent="-736600" algn="l" rtl="0"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3600"/>
              <a:buFont typeface="Calibri"/>
              <a:buAutoNum type="arabicPeriod" startAt="4"/>
            </a:pPr>
            <a:r>
              <a:rPr lang="en-US" sz="3600">
                <a:solidFill>
                  <a:srgbClr val="D8D8D8"/>
                </a:solidFill>
                <a:latin typeface="Montserrat"/>
                <a:ea typeface="Montserrat"/>
                <a:cs typeface="Montserrat"/>
                <a:sym typeface="Montserrat"/>
              </a:rPr>
              <a:t>What were they to be </a:t>
            </a:r>
            <a:r>
              <a:rPr lang="en-US" sz="3600" b="1">
                <a:solidFill>
                  <a:srgbClr val="D8D8D8"/>
                </a:solidFill>
                <a:latin typeface="Montserrat"/>
                <a:ea typeface="Montserrat"/>
                <a:cs typeface="Montserrat"/>
                <a:sym typeface="Montserrat"/>
              </a:rPr>
              <a:t>taught</a:t>
            </a:r>
            <a:r>
              <a:rPr lang="en-US" sz="3600">
                <a:solidFill>
                  <a:srgbClr val="D8D8D8"/>
                </a:solidFill>
                <a:latin typeface="Montserrat"/>
                <a:ea typeface="Montserrat"/>
                <a:cs typeface="Montserrat"/>
                <a:sym typeface="Montserrat"/>
              </a:rPr>
              <a:t> and what </a:t>
            </a:r>
            <a:r>
              <a:rPr lang="en-US" sz="3600" b="1">
                <a:solidFill>
                  <a:srgbClr val="D8D8D8"/>
                </a:solidFill>
                <a:latin typeface="Montserrat"/>
                <a:ea typeface="Montserrat"/>
                <a:cs typeface="Montserrat"/>
                <a:sym typeface="Montserrat"/>
              </a:rPr>
              <a:t>“privileges” </a:t>
            </a:r>
            <a:r>
              <a:rPr lang="en-US" sz="3600">
                <a:solidFill>
                  <a:srgbClr val="D8D8D8"/>
                </a:solidFill>
                <a:latin typeface="Montserrat"/>
                <a:ea typeface="Montserrat"/>
                <a:cs typeface="Montserrat"/>
                <a:sym typeface="Montserrat"/>
              </a:rPr>
              <a:t>were they given as part of their period of training? How </a:t>
            </a:r>
            <a:r>
              <a:rPr lang="en-US" sz="3600" b="1">
                <a:solidFill>
                  <a:srgbClr val="D8D8D8"/>
                </a:solidFill>
                <a:latin typeface="Montserrat"/>
                <a:ea typeface="Montserrat"/>
                <a:cs typeface="Montserrat"/>
                <a:sym typeface="Montserrat"/>
              </a:rPr>
              <a:t>long</a:t>
            </a:r>
            <a:r>
              <a:rPr lang="en-US" sz="3600">
                <a:solidFill>
                  <a:srgbClr val="D8D8D8"/>
                </a:solidFill>
                <a:latin typeface="Montserrat"/>
                <a:ea typeface="Montserrat"/>
                <a:cs typeface="Montserrat"/>
                <a:sym typeface="Montserrat"/>
              </a:rPr>
              <a:t> was training to last?</a:t>
            </a:r>
            <a:endParaRPr sz="1500"/>
          </a:p>
          <a:p>
            <a:pPr marL="1028700" marR="0" lvl="1" indent="-577850" algn="l" rtl="0">
              <a:spcBef>
                <a:spcPts val="700"/>
              </a:spcBef>
              <a:spcAft>
                <a:spcPts val="0"/>
              </a:spcAft>
              <a:buClr>
                <a:srgbClr val="D8D8D8"/>
              </a:buClr>
              <a:buSzPts val="3100"/>
              <a:buFont typeface="Arial"/>
              <a:buChar char="•"/>
            </a:pPr>
            <a:r>
              <a:rPr lang="en-US" sz="3100" b="0" i="0" u="none" strike="noStrike" cap="none">
                <a:solidFill>
                  <a:srgbClr val="D8D8D8"/>
                </a:solidFill>
                <a:latin typeface="Montserrat"/>
                <a:ea typeface="Montserrat"/>
                <a:cs typeface="Montserrat"/>
                <a:sym typeface="Montserrat"/>
              </a:rPr>
              <a:t>Chaldean literature and language – sometimes used interchangeably with Babylonian, but Nebuchadnezzar likely part of the Chaldean dynasty (subset)</a:t>
            </a:r>
            <a:endParaRPr sz="1500"/>
          </a:p>
          <a:p>
            <a:pPr marL="1028700" marR="0" lvl="1" indent="-577850" algn="l" rtl="0"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3100"/>
              <a:buFont typeface="Arial"/>
              <a:buChar char="•"/>
            </a:pPr>
            <a:r>
              <a:rPr lang="en-US" sz="3100" b="0" i="0" u="none" strike="noStrike" cap="none">
                <a:solidFill>
                  <a:srgbClr val="D8D8D8"/>
                </a:solidFill>
                <a:latin typeface="Montserrat"/>
                <a:ea typeface="Montserrat"/>
                <a:cs typeface="Montserrat"/>
                <a:sym typeface="Montserrat"/>
              </a:rPr>
              <a:t>Chaldeans associated with magicians (2:2)</a:t>
            </a:r>
            <a:endParaRPr sz="15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1567</Words>
  <Application>Microsoft Macintosh PowerPoint</Application>
  <PresentationFormat>Widescreen</PresentationFormat>
  <Paragraphs>145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Calibri</vt:lpstr>
      <vt:lpstr>Arial</vt:lpstr>
      <vt:lpstr>Montserrat ExtraBold</vt:lpstr>
      <vt:lpstr>Montserrat</vt:lpstr>
      <vt:lpstr>Montserrat Light</vt:lpstr>
      <vt:lpstr>Office Theme</vt:lpstr>
      <vt:lpstr>Office Theme</vt:lpstr>
      <vt:lpstr>PowerPoint Presentation</vt:lpstr>
      <vt:lpstr>THEME</vt:lpstr>
      <vt:lpstr>SPIRITUAL WARFARE</vt:lpstr>
      <vt:lpstr>ESTABLISHING THE CONFLICT (1:1-2)</vt:lpstr>
      <vt:lpstr>ESTABLISHING THE CONFLICT (1:1-2)</vt:lpstr>
      <vt:lpstr>ESTABLISHING THE CONFLICT (1:1-2)</vt:lpstr>
      <vt:lpstr>ESTABLISHING THE CONFLICT (1:1-2)</vt:lpstr>
      <vt:lpstr>TRAINED FOR SERVICE (1:3-7)</vt:lpstr>
      <vt:lpstr>TRAINED FOR SERVICE (1:3-7)</vt:lpstr>
      <vt:lpstr>TRAINED FOR SERVICE (1:3-7)</vt:lpstr>
      <vt:lpstr>TRAINED FOR SERVICE (1:3-7)</vt:lpstr>
      <vt:lpstr>TRAINED FOR SERVICE (1:3-7)</vt:lpstr>
      <vt:lpstr>TRAINED FOR SERVICE (1:3-7)</vt:lpstr>
      <vt:lpstr>TRAINED FOR SERVICE (1:3-7)</vt:lpstr>
      <vt:lpstr>A COUNTERCULTURE RESOLUTION (1:8-16)</vt:lpstr>
      <vt:lpstr>A COUNTERCULTURE RESOLUTION (1:8-16)</vt:lpstr>
      <vt:lpstr>A COUNTERCULTURE RESOLUTION (1:8-16)</vt:lpstr>
      <vt:lpstr>A COUNTERCULTURE RESOLUTION (1:8-16)</vt:lpstr>
      <vt:lpstr>A COUNTERCULTURE RESOLUTION (1:8-16)</vt:lpstr>
      <vt:lpstr>A COUNTERCULTURE RESOLUTION (1:8-16)</vt:lpstr>
      <vt:lpstr>SMALL VICTORY, GREAT REWARDS (1:17-21)</vt:lpstr>
      <vt:lpstr>SMALL VICTORY, GREAT REWARDS (1:17-21)</vt:lpstr>
      <vt:lpstr>SMALL VICTORY, GREAT REWARDS (1:17-21)</vt:lpstr>
      <vt:lpstr>SMALL VICTORY, GREAT REWARDS (1:17-21)</vt:lpstr>
      <vt:lpstr>SMALL VICTORY, GREAT REWARDS (1:17-21)</vt:lpstr>
      <vt:lpstr>CHAPTER 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</cp:revision>
  <dcterms:created xsi:type="dcterms:W3CDTF">2022-07-24T17:47:39Z</dcterms:created>
  <dcterms:modified xsi:type="dcterms:W3CDTF">2024-02-12T22:12:49Z</dcterms:modified>
</cp:coreProperties>
</file>