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661" r:id="rId4"/>
    <p:sldId id="257" r:id="rId5"/>
    <p:sldId id="259" r:id="rId6"/>
    <p:sldId id="260" r:id="rId7"/>
    <p:sldId id="659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660" r:id="rId16"/>
    <p:sldId id="656" r:id="rId17"/>
    <p:sldId id="658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44B1F4DB-96B0-2B45-B06D-583BFEFF16AF}">
          <p14:sldIdLst>
            <p14:sldId id="256"/>
            <p14:sldId id="262"/>
            <p14:sldId id="661"/>
            <p14:sldId id="257"/>
            <p14:sldId id="259"/>
            <p14:sldId id="260"/>
            <p14:sldId id="659"/>
            <p14:sldId id="263"/>
            <p14:sldId id="264"/>
            <p14:sldId id="265"/>
            <p14:sldId id="266"/>
            <p14:sldId id="267"/>
            <p14:sldId id="268"/>
            <p14:sldId id="269"/>
            <p14:sldId id="660"/>
            <p14:sldId id="656"/>
            <p14:sldId id="658"/>
            <p14:sldId id="270"/>
          </p14:sldIdLst>
        </p14:section>
        <p14:section name="Daniel 1" id="{37C8D73A-4156-9448-8457-705F4A020E71}">
          <p14:sldIdLst/>
        </p14:section>
        <p14:section name="Daniel 2" id="{749F7AFF-D892-A84E-84CA-1FC6E089E3BC}">
          <p14:sldIdLst/>
        </p14:section>
        <p14:section name="Daniel 3" id="{1677E446-17D7-0645-9054-305D66DF78E2}">
          <p14:sldIdLst/>
        </p14:section>
        <p14:section name="Daniel 4" id="{293F4173-C84A-AB4D-9ED9-A92B4F073D83}">
          <p14:sldIdLst/>
        </p14:section>
        <p14:section name="Daniel 5" id="{08D71304-227D-6443-851F-BE6EEC729900}">
          <p14:sldIdLst/>
        </p14:section>
        <p14:section name="Daniel 6" id="{6B1DE58D-66ED-C44D-BDBE-EE8A418C2F50}">
          <p14:sldIdLst/>
        </p14:section>
        <p14:section name="Daniel 7" id="{6317F90D-3034-2840-9746-F99669642A84}">
          <p14:sldIdLst/>
        </p14:section>
        <p14:section name="Daniel 8" id="{F90E52C3-92F6-1C43-B61A-F7299B1AA470}">
          <p14:sldIdLst/>
        </p14:section>
        <p14:section name="Daniel 9" id="{FE26CC2F-D537-284B-8A70-BE06EC476325}">
          <p14:sldIdLst/>
        </p14:section>
        <p14:section name="Daniel 10" id="{46BD3537-E338-2D49-9EDF-43D1CAA6BE0F}">
          <p14:sldIdLst/>
        </p14:section>
        <p14:section name="Daniel in the New Testament" id="{9FC0B1FA-3430-AB4F-828E-239BE8AB0AC8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CBCD"/>
    <a:srgbClr val="314850"/>
    <a:srgbClr val="000000"/>
    <a:srgbClr val="883E3F"/>
    <a:srgbClr val="493F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48"/>
    <p:restoredTop sz="96405"/>
  </p:normalViewPr>
  <p:slideViewPr>
    <p:cSldViewPr snapToGrid="0" snapToObjects="1">
      <p:cViewPr varScale="1">
        <p:scale>
          <a:sx n="109" d="100"/>
          <a:sy n="109" d="100"/>
        </p:scale>
        <p:origin x="216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C52C7-C717-3340-9344-02AB77C9E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E67717-EBAD-6941-86AA-7409FAA366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E91EA-124D-5340-B342-D74FDA343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6BD34-35FB-2440-B652-2CA5B8BC7AE8}" type="datetimeFigureOut">
              <a:rPr lang="en-US" smtClean="0"/>
              <a:t>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4EE8F-BFF0-5147-9623-21295BE47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8D6F8-4F3E-A34E-A323-C61372BC5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E5A8-0EA2-3542-89F7-B989CC276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45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4E757-9835-224F-8043-C8F12F434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65947-A9B5-554A-97AE-05237A3B0D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A565E-C77B-B543-93C9-B008C96EE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6BD34-35FB-2440-B652-2CA5B8BC7AE8}" type="datetimeFigureOut">
              <a:rPr lang="en-US" smtClean="0"/>
              <a:t>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0F56A-643B-584A-9341-CBBD436D9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BA8E2-4C2A-1345-82DC-B026D419C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E5A8-0EA2-3542-89F7-B989CC276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01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AA96BE-3B5E-C24E-B3B3-ACD9693C2A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FC6590-1AB9-7C48-B202-02C4541CEC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0F857-3D43-944B-BF78-7DC1A62AE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6BD34-35FB-2440-B652-2CA5B8BC7AE8}" type="datetimeFigureOut">
              <a:rPr lang="en-US" smtClean="0"/>
              <a:t>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22E2F-AAC6-304A-92DA-B18AE6544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E551E-5A70-9846-8310-CC8BE32E6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E5A8-0EA2-3542-89F7-B989CC276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42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1BF17-7AF9-3F43-AA2C-DF6E8F41F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566DC-05C2-D247-9D62-D681E7882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73B01-5A90-2842-AA72-64246B9B6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6BD34-35FB-2440-B652-2CA5B8BC7AE8}" type="datetimeFigureOut">
              <a:rPr lang="en-US" smtClean="0"/>
              <a:t>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8E1A2-9E0A-4840-886E-03AE0B49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777BB-3313-E34B-8FE1-566A2224F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E5A8-0EA2-3542-89F7-B989CC276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20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4CFE4-9CBA-4646-9FD9-E291289D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813EAD-B7C4-2740-BDA2-57CE71511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16A91-66CF-2742-AF8D-2F2D67AF2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6BD34-35FB-2440-B652-2CA5B8BC7AE8}" type="datetimeFigureOut">
              <a:rPr lang="en-US" smtClean="0"/>
              <a:t>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B81C4-8AC7-8543-9ED2-22CF4A194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B3809-B9B6-DB47-A7E3-1F342EFA6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E5A8-0EA2-3542-89F7-B989CC276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36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6FEF6-996E-7A43-B7E5-E5311844B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FF5B8-62AD-0042-859B-962959F5FB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3B061-FE30-1749-8459-7616478198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78DD3-DE73-8A4A-A481-34D5432F4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6BD34-35FB-2440-B652-2CA5B8BC7AE8}" type="datetimeFigureOut">
              <a:rPr lang="en-US" smtClean="0"/>
              <a:t>2/11/24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8FB1-7936-7346-A561-2CEB89AF2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5C252E-B396-304B-9327-523F0FD83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E5A8-0EA2-3542-89F7-B989CC276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294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E4D57-8A1B-C642-8062-B982E38E0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E0061-C4B8-C240-B8A4-518B1B45B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2BE19E-215D-604D-9AA1-E280522835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ADFB6B-9AA9-CC4E-B70E-FCBD56613F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DB1AE7-6EA5-DD43-B4A9-F33DF5320F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1E4F5C-A987-064A-AAA9-342675B54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6BD34-35FB-2440-B652-2CA5B8BC7AE8}" type="datetimeFigureOut">
              <a:rPr lang="en-US" smtClean="0"/>
              <a:t>2/11/24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C8CE82-65BC-4E4C-912A-93A25D17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760B78-3E56-6246-9B86-403E8C91E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E5A8-0EA2-3542-89F7-B989CC276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38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9B764-E2D5-3C44-B0B0-4C065B68A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186AD2-5D8A-3B46-A03E-A17DB6ACE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6BD34-35FB-2440-B652-2CA5B8BC7AE8}" type="datetimeFigureOut">
              <a:rPr lang="en-US" smtClean="0"/>
              <a:t>2/11/24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9C08AA-89C0-9342-8242-913DE5796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E34026-909D-6C45-AC37-955A662BC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E5A8-0EA2-3542-89F7-B989CC276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1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262CE0-00DC-EA44-AFDD-822A8627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6BD34-35FB-2440-B652-2CA5B8BC7AE8}" type="datetimeFigureOut">
              <a:rPr lang="en-US" smtClean="0"/>
              <a:t>2/11/24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085C05-9DF3-B84E-B1E1-377964F17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E7CAB5-6989-0F45-872C-25B24973A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E5A8-0EA2-3542-89F7-B989CC276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32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FA485-1EAC-A44C-A3D6-CA236A4F6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D2592-6D77-B244-9E05-61DEFE471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D655A6-A3ED-DD40-A4AA-6EFB00CCC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CB719-9A9C-C040-8722-24486E4DB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6BD34-35FB-2440-B652-2CA5B8BC7AE8}" type="datetimeFigureOut">
              <a:rPr lang="en-US" smtClean="0"/>
              <a:t>2/11/24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B08A5C-19C9-9348-BEA6-C5F945F2B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A3D547-D526-8A41-A815-31FBB005A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E5A8-0EA2-3542-89F7-B989CC276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8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72FBF-81BE-8949-9CB3-E08AB78E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BCC63A-0553-324E-8540-57511DA6CA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84E30D-E568-AA4C-B992-BB170E42AC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0D330-FC80-534A-A2EB-539BC0BF5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6BD34-35FB-2440-B652-2CA5B8BC7AE8}" type="datetimeFigureOut">
              <a:rPr lang="en-US" smtClean="0"/>
              <a:t>2/11/24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6CED0-04A0-5145-A612-D28B24A91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DDA8B2-EE90-0E46-BF3A-74B11D5EC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E5A8-0EA2-3542-89F7-B989CC276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8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35193D-A828-CB40-962F-ADD29686B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F1FC1-F8B7-DC47-B6E5-25C1DFB36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DFB0C-4B7F-F648-B111-5D8B5AAB51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6BD34-35FB-2440-B652-2CA5B8BC7AE8}" type="datetimeFigureOut">
              <a:rPr lang="en-US" smtClean="0"/>
              <a:t>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53D24-D6EE-274B-B481-938557C5A1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08468-532D-5343-A50B-D437A8EFC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6E5A8-0EA2-3542-89F7-B989CC276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74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76DB85-FC84-E14D-9A20-DFFB083E3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3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B9A553-7ED4-8B48-B8C4-07C038875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5E27DB-EAD6-8B4A-8D3C-3DBBEC843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6052" y="285612"/>
            <a:ext cx="8534400" cy="1325563"/>
          </a:xfrm>
        </p:spPr>
        <p:txBody>
          <a:bodyPr>
            <a:noAutofit/>
          </a:bodyPr>
          <a:lstStyle/>
          <a:p>
            <a:r>
              <a:rPr lang="en-US" sz="4600" b="1" dirty="0">
                <a:solidFill>
                  <a:schemeClr val="bg1">
                    <a:lumMod val="85000"/>
                  </a:schemeClr>
                </a:solidFill>
                <a:latin typeface="Montserrat ExtraBold" pitchFamily="2" charset="77"/>
              </a:rPr>
              <a:t>IMPORTANT CHARACTERS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413CF0-BBC7-5246-BFA1-C9CF92918F90}"/>
              </a:ext>
            </a:extLst>
          </p:cNvPr>
          <p:cNvSpPr txBox="1"/>
          <p:nvPr/>
        </p:nvSpPr>
        <p:spPr>
          <a:xfrm>
            <a:off x="616226" y="1896787"/>
            <a:ext cx="10959548" cy="4693593"/>
          </a:xfrm>
          <a:prstGeom prst="rect">
            <a:avLst/>
          </a:prstGeom>
          <a:solidFill>
            <a:schemeClr val="tx1">
              <a:alpha val="17000"/>
            </a:schemeClr>
          </a:solidFill>
        </p:spPr>
        <p:txBody>
          <a:bodyPr wrap="square" rtlCol="0">
            <a:spAutoFit/>
          </a:bodyPr>
          <a:lstStyle/>
          <a:p>
            <a:pPr marL="742950" indent="-742950">
              <a:spcAft>
                <a:spcPts val="600"/>
              </a:spcAft>
              <a:buFont typeface="+mj-lt"/>
              <a:buAutoNum type="arabicPeriod" startAt="6"/>
            </a:pP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Who are the 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four kings </a:t>
            </a: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mentioned in the book and what 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empires</a:t>
            </a: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 do they have dominion over?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Two Kings of Babylon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Ch 1-3     Nebuchadnezzar “Nebo, protect the crown”</a:t>
            </a:r>
          </a:p>
          <a:p>
            <a:pPr marL="1485900" lvl="2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Ch 5,7,8  Belshazzar             “Bel protect the king”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Two Kings of Media – Persia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Ch 1,6,10        Cyrus the Persian         “Throne”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Ch 5-6,9,11    Darius the Mede           “Preserver”</a:t>
            </a:r>
          </a:p>
        </p:txBody>
      </p:sp>
    </p:spTree>
    <p:extLst>
      <p:ext uri="{BB962C8B-B14F-4D97-AF65-F5344CB8AC3E}">
        <p14:creationId xmlns:p14="http://schemas.microsoft.com/office/powerpoint/2010/main" val="197461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B9A553-7ED4-8B48-B8C4-07C038875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5E27DB-EAD6-8B4A-8D3C-3DBBEC843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670" y="285612"/>
            <a:ext cx="8872330" cy="1325563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Montserrat ExtraBold" pitchFamily="2" charset="77"/>
              </a:rPr>
              <a:t>PATTERNS AND STRUCTURE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413CF0-BBC7-5246-BFA1-C9CF92918F90}"/>
              </a:ext>
            </a:extLst>
          </p:cNvPr>
          <p:cNvSpPr txBox="1"/>
          <p:nvPr/>
        </p:nvSpPr>
        <p:spPr>
          <a:xfrm>
            <a:off x="616226" y="1896787"/>
            <a:ext cx="10959548" cy="4385816"/>
          </a:xfrm>
          <a:prstGeom prst="rect">
            <a:avLst/>
          </a:prstGeom>
          <a:solidFill>
            <a:schemeClr val="tx1">
              <a:alpha val="17000"/>
            </a:schemeClr>
          </a:solidFill>
        </p:spPr>
        <p:txBody>
          <a:bodyPr wrap="square" rtlCol="0">
            <a:spAutoFit/>
          </a:bodyPr>
          <a:lstStyle/>
          <a:p>
            <a:pPr marL="742950" indent="-742950">
              <a:spcAft>
                <a:spcPts val="1200"/>
              </a:spcAft>
              <a:buFont typeface="+mj-lt"/>
              <a:buAutoNum type="arabicPeriod" startAt="7"/>
            </a:pP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What are the 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two distinct halves </a:t>
            </a: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of the book, in the most basic sense? 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Chapters 1-6: 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Stories about Daniel </a:t>
            </a: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(Narrative)</a:t>
            </a:r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Chapters 7-12: 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Visions of Daniel </a:t>
            </a: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(Prophecy)</a:t>
            </a:r>
          </a:p>
          <a:p>
            <a:pPr algn="ctr">
              <a:spcAft>
                <a:spcPts val="1800"/>
              </a:spcAft>
            </a:pPr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But it’s a little more complex / interesting than that…</a:t>
            </a:r>
          </a:p>
        </p:txBody>
      </p:sp>
    </p:spTree>
    <p:extLst>
      <p:ext uri="{BB962C8B-B14F-4D97-AF65-F5344CB8AC3E}">
        <p14:creationId xmlns:p14="http://schemas.microsoft.com/office/powerpoint/2010/main" val="1271875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B9A553-7ED4-8B48-B8C4-07C038875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5E27DB-EAD6-8B4A-8D3C-3DBBEC843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670" y="285612"/>
            <a:ext cx="8872330" cy="1325563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Montserrat ExtraBold" pitchFamily="2" charset="77"/>
              </a:rPr>
              <a:t>PATTERNS AND STRUCTURE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413CF0-BBC7-5246-BFA1-C9CF92918F90}"/>
              </a:ext>
            </a:extLst>
          </p:cNvPr>
          <p:cNvSpPr txBox="1"/>
          <p:nvPr/>
        </p:nvSpPr>
        <p:spPr>
          <a:xfrm>
            <a:off x="616226" y="1896787"/>
            <a:ext cx="10959548" cy="4539704"/>
          </a:xfrm>
          <a:prstGeom prst="rect">
            <a:avLst/>
          </a:prstGeom>
          <a:solidFill>
            <a:schemeClr val="tx1">
              <a:alpha val="17000"/>
            </a:schemeClr>
          </a:solidFill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 startAt="8"/>
            </a:pP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What 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three major miracles </a:t>
            </a: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occur in the narrative and / or martyr story sections? </a:t>
            </a:r>
          </a:p>
          <a:p>
            <a:pPr marL="1200150" lvl="1" indent="-742950">
              <a:buFont typeface="+mj-lt"/>
              <a:buAutoNum type="alphaLcParenR"/>
            </a:pP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Chapter 3 </a:t>
            </a:r>
          </a:p>
          <a:p>
            <a:pPr marL="1200150" lvl="1" indent="-742950">
              <a:buFont typeface="+mj-lt"/>
              <a:buAutoNum type="alphaLcParenR"/>
            </a:pP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Chapter 5 </a:t>
            </a:r>
          </a:p>
          <a:p>
            <a:pPr marL="1200150" lvl="1" indent="-742950">
              <a:spcAft>
                <a:spcPts val="1200"/>
              </a:spcAft>
              <a:buFont typeface="+mj-lt"/>
              <a:buAutoNum type="alphaLcParenR"/>
            </a:pP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Chapter 6 </a:t>
            </a:r>
          </a:p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But why these three as it relates to structure or theme?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A message from God to each persecuting ruler?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The same story (God humbles) with three different 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920B89-B3E9-C54E-A9EF-15EFB21E1F3F}"/>
              </a:ext>
            </a:extLst>
          </p:cNvPr>
          <p:cNvSpPr txBox="1"/>
          <p:nvPr/>
        </p:nvSpPr>
        <p:spPr>
          <a:xfrm>
            <a:off x="4969566" y="3068000"/>
            <a:ext cx="6102626" cy="523220"/>
          </a:xfrm>
          <a:prstGeom prst="rect">
            <a:avLst/>
          </a:prstGeom>
          <a:gradFill>
            <a:gsLst>
              <a:gs pos="0">
                <a:srgbClr val="314850"/>
              </a:gs>
              <a:gs pos="100000">
                <a:srgbClr val="883E3F"/>
              </a:gs>
            </a:gsLst>
            <a:lin ang="3000000" scaled="0"/>
          </a:gradFill>
          <a:ln w="1905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latin typeface="Montserrat ExtraBold" pitchFamily="2" charset="77"/>
              </a:rPr>
              <a:t>SAVED FROM FIERY FURNACE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88D522-6CFD-4846-85B9-070CD21ADC76}"/>
              </a:ext>
            </a:extLst>
          </p:cNvPr>
          <p:cNvSpPr txBox="1"/>
          <p:nvPr/>
        </p:nvSpPr>
        <p:spPr>
          <a:xfrm>
            <a:off x="4969566" y="3674924"/>
            <a:ext cx="6102626" cy="523220"/>
          </a:xfrm>
          <a:prstGeom prst="rect">
            <a:avLst/>
          </a:prstGeom>
          <a:gradFill>
            <a:gsLst>
              <a:gs pos="0">
                <a:srgbClr val="314850"/>
              </a:gs>
              <a:gs pos="100000">
                <a:srgbClr val="883E3F"/>
              </a:gs>
            </a:gsLst>
            <a:lin ang="3000000" scaled="0"/>
          </a:gradFill>
          <a:ln w="1905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latin typeface="Montserrat ExtraBold" pitchFamily="2" charset="77"/>
              </a:rPr>
              <a:t>HAND WRITING ON WALL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B932CB-9DD4-6E4B-B0CF-2E2FB30E218C}"/>
              </a:ext>
            </a:extLst>
          </p:cNvPr>
          <p:cNvSpPr txBox="1"/>
          <p:nvPr/>
        </p:nvSpPr>
        <p:spPr>
          <a:xfrm>
            <a:off x="4969566" y="4281848"/>
            <a:ext cx="6102626" cy="523220"/>
          </a:xfrm>
          <a:prstGeom prst="rect">
            <a:avLst/>
          </a:prstGeom>
          <a:gradFill>
            <a:gsLst>
              <a:gs pos="0">
                <a:srgbClr val="314850"/>
              </a:gs>
              <a:gs pos="100000">
                <a:srgbClr val="883E3F"/>
              </a:gs>
            </a:gsLst>
            <a:lin ang="3000000" scaled="0"/>
          </a:gradFill>
          <a:ln w="1905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latin typeface="Montserrat ExtraBold" pitchFamily="2" charset="77"/>
              </a:rPr>
              <a:t>SAVED FROM LION’S DEN</a:t>
            </a:r>
          </a:p>
        </p:txBody>
      </p:sp>
    </p:spTree>
    <p:extLst>
      <p:ext uri="{BB962C8B-B14F-4D97-AF65-F5344CB8AC3E}">
        <p14:creationId xmlns:p14="http://schemas.microsoft.com/office/powerpoint/2010/main" val="196914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B9A553-7ED4-8B48-B8C4-07C038875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5E27DB-EAD6-8B4A-8D3C-3DBBEC843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670" y="285612"/>
            <a:ext cx="8872330" cy="1325563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Montserrat ExtraBold" pitchFamily="2" charset="77"/>
              </a:rPr>
              <a:t>PATTERNS AND STRUCTURE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413CF0-BBC7-5246-BFA1-C9CF92918F90}"/>
              </a:ext>
            </a:extLst>
          </p:cNvPr>
          <p:cNvSpPr txBox="1"/>
          <p:nvPr/>
        </p:nvSpPr>
        <p:spPr>
          <a:xfrm>
            <a:off x="616226" y="1896787"/>
            <a:ext cx="10959548" cy="4524315"/>
          </a:xfrm>
          <a:prstGeom prst="rect">
            <a:avLst/>
          </a:prstGeom>
          <a:solidFill>
            <a:schemeClr val="tx1">
              <a:alpha val="17000"/>
            </a:schemeClr>
          </a:solidFill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 startAt="9"/>
            </a:pP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Note the 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inverted parallelism</a:t>
            </a: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 of the middle 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Aramaic section </a:t>
            </a: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(</a:t>
            </a:r>
            <a:r>
              <a:rPr lang="en-US" sz="3600" dirty="0" err="1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ch</a:t>
            </a: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 2-7) </a:t>
            </a:r>
          </a:p>
          <a:p>
            <a:pPr lvl="2"/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a. Chapter 2 </a:t>
            </a:r>
          </a:p>
          <a:p>
            <a:pPr lvl="3"/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b. Chapter 3</a:t>
            </a:r>
          </a:p>
          <a:p>
            <a:pPr lvl="4"/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c. Chapter 4 </a:t>
            </a:r>
            <a:endParaRPr lang="en-US" sz="3600" dirty="0">
              <a:solidFill>
                <a:schemeClr val="bg1">
                  <a:lumMod val="85000"/>
                </a:schemeClr>
              </a:solidFill>
            </a:endParaRPr>
          </a:p>
          <a:p>
            <a:pPr lvl="4"/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d. Chapter 5 </a:t>
            </a:r>
          </a:p>
          <a:p>
            <a:pPr lvl="3"/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e. Chapter 6 </a:t>
            </a:r>
            <a:endParaRPr lang="en-US" sz="3600" dirty="0">
              <a:solidFill>
                <a:schemeClr val="bg1">
                  <a:lumMod val="85000"/>
                </a:schemeClr>
              </a:solidFill>
            </a:endParaRPr>
          </a:p>
          <a:p>
            <a:pPr lvl="2"/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f. Chapter 7 </a:t>
            </a:r>
            <a:endParaRPr lang="en-US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776FB2-A3C7-5547-B586-5327C2839772}"/>
              </a:ext>
            </a:extLst>
          </p:cNvPr>
          <p:cNvSpPr txBox="1"/>
          <p:nvPr/>
        </p:nvSpPr>
        <p:spPr>
          <a:xfrm>
            <a:off x="5526154" y="3071845"/>
            <a:ext cx="5877341" cy="461665"/>
          </a:xfrm>
          <a:prstGeom prst="rect">
            <a:avLst/>
          </a:prstGeom>
          <a:gradFill>
            <a:gsLst>
              <a:gs pos="0">
                <a:srgbClr val="314850"/>
              </a:gs>
              <a:gs pos="100000">
                <a:srgbClr val="883E3F"/>
              </a:gs>
            </a:gsLst>
            <a:lin ang="3000000" scaled="0"/>
          </a:gradFill>
          <a:ln w="1905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Montserrat ExtraBold" pitchFamily="2" charset="77"/>
              </a:rPr>
              <a:t>VISION OF FOUR KINGDOMS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EFC168-5F9D-5A4B-A369-C3EB6921B3E1}"/>
              </a:ext>
            </a:extLst>
          </p:cNvPr>
          <p:cNvSpPr txBox="1"/>
          <p:nvPr/>
        </p:nvSpPr>
        <p:spPr>
          <a:xfrm>
            <a:off x="5526156" y="3639979"/>
            <a:ext cx="5877340" cy="461665"/>
          </a:xfrm>
          <a:prstGeom prst="rect">
            <a:avLst/>
          </a:prstGeom>
          <a:gradFill>
            <a:gsLst>
              <a:gs pos="0">
                <a:srgbClr val="314850"/>
              </a:gs>
              <a:gs pos="100000">
                <a:srgbClr val="883E3F"/>
              </a:gs>
            </a:gsLst>
            <a:lin ang="3000000" scaled="0"/>
          </a:gradFill>
          <a:ln w="1905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Montserrat ExtraBold" pitchFamily="2" charset="77"/>
              </a:rPr>
              <a:t>MARTYR STORY (THREE FRIENDS)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9D9E6D-0A17-584E-86E2-CBBE1ABE0FDC}"/>
              </a:ext>
            </a:extLst>
          </p:cNvPr>
          <p:cNvSpPr txBox="1"/>
          <p:nvPr/>
        </p:nvSpPr>
        <p:spPr>
          <a:xfrm>
            <a:off x="5526156" y="4207147"/>
            <a:ext cx="5877339" cy="461665"/>
          </a:xfrm>
          <a:prstGeom prst="rect">
            <a:avLst/>
          </a:prstGeom>
          <a:gradFill>
            <a:gsLst>
              <a:gs pos="0">
                <a:srgbClr val="314850"/>
              </a:gs>
              <a:gs pos="100000">
                <a:srgbClr val="883E3F"/>
              </a:gs>
            </a:gsLst>
            <a:lin ang="3000000" scaled="0"/>
          </a:gradFill>
          <a:ln w="1905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Montserrat ExtraBold" pitchFamily="2" charset="77"/>
              </a:rPr>
              <a:t>NEBUCHADNEZZAR’S PRIDE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63EE2F-DFDD-1043-A21E-1C22E8B0E1CD}"/>
              </a:ext>
            </a:extLst>
          </p:cNvPr>
          <p:cNvSpPr txBox="1"/>
          <p:nvPr/>
        </p:nvSpPr>
        <p:spPr>
          <a:xfrm>
            <a:off x="5526156" y="4745745"/>
            <a:ext cx="5877339" cy="461665"/>
          </a:xfrm>
          <a:prstGeom prst="rect">
            <a:avLst/>
          </a:prstGeom>
          <a:gradFill>
            <a:gsLst>
              <a:gs pos="0">
                <a:srgbClr val="314850"/>
              </a:gs>
              <a:gs pos="100000">
                <a:srgbClr val="883E3F"/>
              </a:gs>
            </a:gsLst>
            <a:lin ang="3000000" scaled="0"/>
          </a:gradFill>
          <a:ln w="1905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Montserrat ExtraBold" pitchFamily="2" charset="77"/>
              </a:rPr>
              <a:t>BELSHAZZARS’S PRIDE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A8804F-0744-4F45-8B04-B0F3AA181075}"/>
              </a:ext>
            </a:extLst>
          </p:cNvPr>
          <p:cNvSpPr txBox="1"/>
          <p:nvPr/>
        </p:nvSpPr>
        <p:spPr>
          <a:xfrm>
            <a:off x="5526155" y="5284343"/>
            <a:ext cx="5877340" cy="461665"/>
          </a:xfrm>
          <a:prstGeom prst="rect">
            <a:avLst/>
          </a:prstGeom>
          <a:gradFill>
            <a:gsLst>
              <a:gs pos="0">
                <a:srgbClr val="314850"/>
              </a:gs>
              <a:gs pos="100000">
                <a:srgbClr val="883E3F"/>
              </a:gs>
            </a:gsLst>
            <a:lin ang="3000000" scaled="0"/>
          </a:gradFill>
          <a:ln w="1905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Montserrat ExtraBold" pitchFamily="2" charset="77"/>
              </a:rPr>
              <a:t>MARTYR STORY (LION’S DEN)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701A38-F951-B14A-855B-965D26FD02C6}"/>
              </a:ext>
            </a:extLst>
          </p:cNvPr>
          <p:cNvSpPr txBox="1"/>
          <p:nvPr/>
        </p:nvSpPr>
        <p:spPr>
          <a:xfrm>
            <a:off x="5526153" y="5822703"/>
            <a:ext cx="5877341" cy="461665"/>
          </a:xfrm>
          <a:prstGeom prst="rect">
            <a:avLst/>
          </a:prstGeom>
          <a:gradFill>
            <a:gsLst>
              <a:gs pos="0">
                <a:srgbClr val="314850"/>
              </a:gs>
              <a:gs pos="100000">
                <a:srgbClr val="883E3F"/>
              </a:gs>
            </a:gsLst>
            <a:lin ang="3000000" scaled="0"/>
          </a:gradFill>
          <a:ln w="1905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Montserrat ExtraBold" pitchFamily="2" charset="77"/>
              </a:rPr>
              <a:t>VISION OF FOUR KINGDOMS</a:t>
            </a:r>
          </a:p>
        </p:txBody>
      </p:sp>
    </p:spTree>
    <p:extLst>
      <p:ext uri="{BB962C8B-B14F-4D97-AF65-F5344CB8AC3E}">
        <p14:creationId xmlns:p14="http://schemas.microsoft.com/office/powerpoint/2010/main" val="414844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B9A553-7ED4-8B48-B8C4-07C038875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5E27DB-EAD6-8B4A-8D3C-3DBBEC843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670" y="285612"/>
            <a:ext cx="8594034" cy="1325563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chemeClr val="bg1">
                    <a:lumMod val="85000"/>
                  </a:schemeClr>
                </a:solidFill>
                <a:latin typeface="Montserrat ExtraBold" pitchFamily="2" charset="77"/>
              </a:rPr>
              <a:t>THEME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413CF0-BBC7-5246-BFA1-C9CF92918F90}"/>
              </a:ext>
            </a:extLst>
          </p:cNvPr>
          <p:cNvSpPr txBox="1"/>
          <p:nvPr/>
        </p:nvSpPr>
        <p:spPr>
          <a:xfrm>
            <a:off x="616226" y="1740296"/>
            <a:ext cx="10959548" cy="4832092"/>
          </a:xfrm>
          <a:prstGeom prst="rect">
            <a:avLst/>
          </a:prstGeom>
          <a:solidFill>
            <a:schemeClr val="tx1">
              <a:alpha val="17000"/>
            </a:schemeClr>
          </a:solidFill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 startAt="10"/>
            </a:pP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What is the major theme of Daniel according to Dan 2:21; 4:17,25,32,34-35; 5:21? </a:t>
            </a:r>
            <a:endParaRPr lang="en-US" sz="3600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n-US" sz="1100" b="1" dirty="0">
              <a:solidFill>
                <a:schemeClr val="bg1">
                  <a:lumMod val="85000"/>
                </a:schemeClr>
              </a:solidFill>
              <a:effectLst/>
              <a:latin typeface="Montserrat" pitchFamily="2" charset="77"/>
            </a:endParaRPr>
          </a:p>
          <a:p>
            <a:pPr algn="ctr"/>
            <a:r>
              <a:rPr lang="en-US" sz="5400" b="1" dirty="0">
                <a:solidFill>
                  <a:schemeClr val="bg1">
                    <a:lumMod val="85000"/>
                  </a:schemeClr>
                </a:solidFill>
                <a:effectLst/>
                <a:latin typeface="Montserrat" pitchFamily="2" charset="77"/>
              </a:rPr>
              <a:t>The Most High is ruler over the realm of mankind</a:t>
            </a:r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 </a:t>
            </a:r>
            <a:r>
              <a:rPr lang="en-US" sz="5400" b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and bestows [authority] on whom He wishes</a:t>
            </a:r>
            <a:endParaRPr lang="en-US" sz="5400" b="1" dirty="0">
              <a:solidFill>
                <a:schemeClr val="bg1">
                  <a:lumMod val="85000"/>
                </a:schemeClr>
              </a:solidFill>
              <a:effectLst/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162827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B9A553-7ED4-8B48-B8C4-07C038875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5E27DB-EAD6-8B4A-8D3C-3DBBEC843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670" y="285612"/>
            <a:ext cx="8594034" cy="1325563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chemeClr val="bg1">
                    <a:lumMod val="85000"/>
                  </a:schemeClr>
                </a:solidFill>
                <a:latin typeface="Montserrat ExtraBold" pitchFamily="2" charset="77"/>
              </a:rPr>
              <a:t>THEME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413CF0-BBC7-5246-BFA1-C9CF92918F90}"/>
              </a:ext>
            </a:extLst>
          </p:cNvPr>
          <p:cNvSpPr txBox="1"/>
          <p:nvPr/>
        </p:nvSpPr>
        <p:spPr>
          <a:xfrm>
            <a:off x="616226" y="1740296"/>
            <a:ext cx="10959548" cy="4416594"/>
          </a:xfrm>
          <a:prstGeom prst="rect">
            <a:avLst/>
          </a:prstGeom>
          <a:solidFill>
            <a:schemeClr val="tx1">
              <a:alpha val="17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100" b="1" dirty="0">
              <a:solidFill>
                <a:schemeClr val="bg1">
                  <a:lumMod val="85000"/>
                </a:schemeClr>
              </a:solidFill>
              <a:effectLst/>
              <a:latin typeface="Montserrat" pitchFamily="2" charset="77"/>
            </a:endParaRPr>
          </a:p>
          <a:p>
            <a:r>
              <a:rPr lang="en-US" sz="5400" b="1" dirty="0">
                <a:solidFill>
                  <a:schemeClr val="bg1">
                    <a:lumMod val="85000"/>
                  </a:schemeClr>
                </a:solidFill>
                <a:effectLst/>
                <a:latin typeface="Montserrat" pitchFamily="2" charset="77"/>
              </a:rPr>
              <a:t>God REVEALS </a:t>
            </a:r>
            <a:r>
              <a:rPr lang="en-US" sz="2500" dirty="0">
                <a:solidFill>
                  <a:schemeClr val="bg1">
                    <a:lumMod val="85000"/>
                  </a:schemeClr>
                </a:solidFill>
                <a:effectLst/>
                <a:latin typeface="Montserrat" pitchFamily="2" charset="77"/>
              </a:rPr>
              <a:t>(</a:t>
            </a:r>
            <a:r>
              <a:rPr lang="en-US" sz="2500" dirty="0" err="1">
                <a:solidFill>
                  <a:schemeClr val="bg1">
                    <a:lumMod val="85000"/>
                  </a:schemeClr>
                </a:solidFill>
                <a:effectLst/>
                <a:latin typeface="Montserrat" pitchFamily="2" charset="77"/>
              </a:rPr>
              <a:t>ch</a:t>
            </a:r>
            <a:r>
              <a:rPr lang="en-US" sz="2500" dirty="0">
                <a:solidFill>
                  <a:schemeClr val="bg1">
                    <a:lumMod val="85000"/>
                  </a:schemeClr>
                </a:solidFill>
                <a:effectLst/>
                <a:latin typeface="Montserrat" pitchFamily="2" charset="77"/>
              </a:rPr>
              <a:t> 2/5)</a:t>
            </a:r>
          </a:p>
          <a:p>
            <a:endParaRPr lang="en-US" sz="5400" b="1" dirty="0">
              <a:solidFill>
                <a:schemeClr val="bg1">
                  <a:lumMod val="85000"/>
                </a:schemeClr>
              </a:solidFill>
              <a:effectLst/>
              <a:latin typeface="Montserrat" pitchFamily="2" charset="77"/>
            </a:endParaRPr>
          </a:p>
          <a:p>
            <a:pPr lvl="0" algn="ctr"/>
            <a:r>
              <a:rPr lang="en-US" sz="5400" b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God RESCUES </a:t>
            </a:r>
            <a:r>
              <a:rPr lang="en-US" sz="2500" dirty="0">
                <a:solidFill>
                  <a:prstClr val="white">
                    <a:lumMod val="85000"/>
                  </a:prstClr>
                </a:solidFill>
                <a:latin typeface="Montserrat" pitchFamily="2" charset="77"/>
              </a:rPr>
              <a:t>(</a:t>
            </a:r>
            <a:r>
              <a:rPr lang="en-US" sz="2500" dirty="0" err="1">
                <a:solidFill>
                  <a:prstClr val="white">
                    <a:lumMod val="85000"/>
                  </a:prstClr>
                </a:solidFill>
                <a:latin typeface="Montserrat" pitchFamily="2" charset="77"/>
              </a:rPr>
              <a:t>ch</a:t>
            </a:r>
            <a:r>
              <a:rPr lang="en-US" sz="2500" dirty="0">
                <a:solidFill>
                  <a:prstClr val="white">
                    <a:lumMod val="85000"/>
                  </a:prstClr>
                </a:solidFill>
                <a:latin typeface="Montserrat" pitchFamily="2" charset="77"/>
              </a:rPr>
              <a:t> 3/6)</a:t>
            </a:r>
            <a:endParaRPr lang="en-US" sz="5400" b="1" dirty="0">
              <a:solidFill>
                <a:schemeClr val="bg1">
                  <a:lumMod val="85000"/>
                </a:schemeClr>
              </a:solidFill>
              <a:latin typeface="Montserrat" pitchFamily="2" charset="77"/>
            </a:endParaRPr>
          </a:p>
          <a:p>
            <a:pPr algn="ctr"/>
            <a:endParaRPr lang="en-US" sz="5400" b="1" dirty="0">
              <a:solidFill>
                <a:schemeClr val="bg1">
                  <a:lumMod val="85000"/>
                </a:schemeClr>
              </a:solidFill>
              <a:latin typeface="Montserrat" pitchFamily="2" charset="77"/>
            </a:endParaRPr>
          </a:p>
          <a:p>
            <a:pPr algn="r"/>
            <a:r>
              <a:rPr lang="en-US" sz="5400" b="1" dirty="0">
                <a:solidFill>
                  <a:schemeClr val="bg1">
                    <a:lumMod val="85000"/>
                  </a:schemeClr>
                </a:solidFill>
                <a:effectLst/>
                <a:latin typeface="Montserrat" pitchFamily="2" charset="77"/>
              </a:rPr>
              <a:t>God RULES </a:t>
            </a:r>
            <a:r>
              <a:rPr lang="en-US" sz="25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(</a:t>
            </a:r>
            <a:r>
              <a:rPr lang="en-US" sz="2500" dirty="0" err="1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ch</a:t>
            </a:r>
            <a:r>
              <a:rPr lang="en-US" sz="25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 4/7)</a:t>
            </a:r>
          </a:p>
        </p:txBody>
      </p:sp>
    </p:spTree>
    <p:extLst>
      <p:ext uri="{BB962C8B-B14F-4D97-AF65-F5344CB8AC3E}">
        <p14:creationId xmlns:p14="http://schemas.microsoft.com/office/powerpoint/2010/main" val="205095740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B9A553-7ED4-8B48-B8C4-07C038875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5E27DB-EAD6-8B4A-8D3C-3DBBEC843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670" y="285612"/>
            <a:ext cx="8594034" cy="1325563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chemeClr val="bg1">
                    <a:lumMod val="85000"/>
                  </a:schemeClr>
                </a:solidFill>
                <a:latin typeface="Montserrat ExtraBold" pitchFamily="2" charset="77"/>
              </a:rPr>
              <a:t>USE IN THE NT?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88F281-3241-1444-9D39-65C3E8B74B65}"/>
              </a:ext>
            </a:extLst>
          </p:cNvPr>
          <p:cNvSpPr/>
          <p:nvPr/>
        </p:nvSpPr>
        <p:spPr>
          <a:xfrm>
            <a:off x="260001" y="1805354"/>
            <a:ext cx="11671998" cy="4621567"/>
          </a:xfrm>
          <a:prstGeom prst="rect">
            <a:avLst/>
          </a:prstGeom>
          <a:solidFill>
            <a:schemeClr val="bg1">
              <a:alpha val="719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73B9472-391C-B748-879B-6CC1EA1529C6}"/>
              </a:ext>
            </a:extLst>
          </p:cNvPr>
          <p:cNvSpPr/>
          <p:nvPr/>
        </p:nvSpPr>
        <p:spPr>
          <a:xfrm>
            <a:off x="1619600" y="1884507"/>
            <a:ext cx="8601075" cy="692114"/>
          </a:xfrm>
          <a:prstGeom prst="roundRect">
            <a:avLst/>
          </a:prstGeom>
          <a:noFill/>
          <a:ln w="25400" cap="flat" cmpd="sng" algn="ctr">
            <a:gradFill>
              <a:gsLst>
                <a:gs pos="0">
                  <a:srgbClr val="314850">
                    <a:lumMod val="80508"/>
                    <a:lumOff val="19492"/>
                  </a:srgbClr>
                </a:gs>
                <a:gs pos="100000">
                  <a:srgbClr val="883E3F"/>
                </a:gs>
              </a:gsLst>
              <a:lin ang="5400000" scaled="1"/>
            </a:gra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DD747C-42DF-A245-9DF5-0674D433B023}"/>
              </a:ext>
            </a:extLst>
          </p:cNvPr>
          <p:cNvSpPr txBox="1"/>
          <p:nvPr/>
        </p:nvSpPr>
        <p:spPr>
          <a:xfrm>
            <a:off x="524577" y="1884507"/>
            <a:ext cx="1079112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14850"/>
                </a:solidFill>
                <a:effectLst/>
                <a:uLnTx/>
                <a:uFillTx/>
                <a:latin typeface="Montserrat" pitchFamily="2" charset="77"/>
              </a:rPr>
              <a:t>DANIEL IN MATTHEW?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4927F6-A177-C94F-BBB9-0497D7006DD7}"/>
              </a:ext>
            </a:extLst>
          </p:cNvPr>
          <p:cNvSpPr txBox="1"/>
          <p:nvPr/>
        </p:nvSpPr>
        <p:spPr>
          <a:xfrm>
            <a:off x="260001" y="2633094"/>
            <a:ext cx="11599811" cy="37240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314850"/>
                </a:solidFill>
                <a:latin typeface="Montserrat" pitchFamily="2" charset="77"/>
              </a:rPr>
              <a:t>The parable of the Sower and Tares relies on “Son of Man” and kingdom imagery from </a:t>
            </a:r>
            <a:r>
              <a:rPr lang="en-US" sz="2800" b="1" dirty="0">
                <a:solidFill>
                  <a:srgbClr val="314850"/>
                </a:solidFill>
                <a:latin typeface="Montserrat" pitchFamily="2" charset="77"/>
              </a:rPr>
              <a:t>Daniel 7</a:t>
            </a:r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314850"/>
                </a:solidFill>
                <a:latin typeface="Montserrat" pitchFamily="2" charset="77"/>
              </a:rPr>
              <a:t>The punishment for those who commit lawlessness is being “cast into the furnace of fire” (</a:t>
            </a:r>
            <a:r>
              <a:rPr lang="en-US" sz="2800" b="1" dirty="0">
                <a:solidFill>
                  <a:srgbClr val="314850"/>
                </a:solidFill>
                <a:latin typeface="Montserrat" pitchFamily="2" charset="77"/>
              </a:rPr>
              <a:t>Daniel 3:6</a:t>
            </a:r>
            <a:r>
              <a:rPr lang="en-US" sz="2800" dirty="0">
                <a:solidFill>
                  <a:srgbClr val="314850"/>
                </a:solidFill>
                <a:latin typeface="Montserrat" pitchFamily="2" charset="77"/>
              </a:rPr>
              <a:t>)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314850"/>
                </a:solidFill>
                <a:latin typeface="Montserrat" pitchFamily="2" charset="77"/>
              </a:rPr>
              <a:t>The reward for the faithful: “the righteous will shine like the sun” (</a:t>
            </a:r>
            <a:r>
              <a:rPr lang="en-US" sz="2800" b="1" dirty="0">
                <a:solidFill>
                  <a:srgbClr val="314850"/>
                </a:solidFill>
                <a:latin typeface="Montserrat" pitchFamily="2" charset="77"/>
              </a:rPr>
              <a:t>Dan 12:2-3</a:t>
            </a:r>
            <a:r>
              <a:rPr lang="en-US" sz="2800" dirty="0">
                <a:solidFill>
                  <a:srgbClr val="314850"/>
                </a:solidFill>
                <a:latin typeface="Montserrat" pitchFamily="2" charset="77"/>
              </a:rPr>
              <a:t>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314850"/>
                </a:solidFill>
                <a:latin typeface="Montserrat" pitchFamily="2" charset="77"/>
              </a:rPr>
              <a:t>The parable of the Mustard Seed? </a:t>
            </a:r>
            <a:r>
              <a:rPr lang="en-US" sz="2800" b="1" dirty="0">
                <a:solidFill>
                  <a:srgbClr val="314850"/>
                </a:solidFill>
                <a:latin typeface="Montserrat" pitchFamily="2" charset="77"/>
              </a:rPr>
              <a:t>Daniel 4</a:t>
            </a:r>
          </a:p>
        </p:txBody>
      </p:sp>
    </p:spTree>
    <p:extLst>
      <p:ext uri="{BB962C8B-B14F-4D97-AF65-F5344CB8AC3E}">
        <p14:creationId xmlns:p14="http://schemas.microsoft.com/office/powerpoint/2010/main" val="234410220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B9A553-7ED4-8B48-B8C4-07C038875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5E27DB-EAD6-8B4A-8D3C-3DBBEC843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670" y="285612"/>
            <a:ext cx="8594034" cy="1325563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chemeClr val="bg1">
                    <a:lumMod val="85000"/>
                  </a:schemeClr>
                </a:solidFill>
                <a:latin typeface="Montserrat ExtraBold" pitchFamily="2" charset="77"/>
              </a:rPr>
              <a:t>USE IN THE NT?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88F281-3241-1444-9D39-65C3E8B74B65}"/>
              </a:ext>
            </a:extLst>
          </p:cNvPr>
          <p:cNvSpPr/>
          <p:nvPr/>
        </p:nvSpPr>
        <p:spPr>
          <a:xfrm>
            <a:off x="260001" y="1805354"/>
            <a:ext cx="11671998" cy="4621567"/>
          </a:xfrm>
          <a:prstGeom prst="rect">
            <a:avLst/>
          </a:prstGeom>
          <a:solidFill>
            <a:schemeClr val="bg1">
              <a:alpha val="719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73B9472-391C-B748-879B-6CC1EA1529C6}"/>
              </a:ext>
            </a:extLst>
          </p:cNvPr>
          <p:cNvSpPr/>
          <p:nvPr/>
        </p:nvSpPr>
        <p:spPr>
          <a:xfrm>
            <a:off x="1619600" y="1884507"/>
            <a:ext cx="8601075" cy="692114"/>
          </a:xfrm>
          <a:prstGeom prst="roundRect">
            <a:avLst/>
          </a:prstGeom>
          <a:noFill/>
          <a:ln w="25400" cap="flat" cmpd="sng" algn="ctr">
            <a:gradFill>
              <a:gsLst>
                <a:gs pos="0">
                  <a:srgbClr val="314850">
                    <a:lumMod val="80508"/>
                    <a:lumOff val="19492"/>
                  </a:srgbClr>
                </a:gs>
                <a:gs pos="100000">
                  <a:srgbClr val="883E3F"/>
                </a:gs>
              </a:gsLst>
              <a:lin ang="5400000" scaled="1"/>
            </a:gra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DD747C-42DF-A245-9DF5-0674D433B023}"/>
              </a:ext>
            </a:extLst>
          </p:cNvPr>
          <p:cNvSpPr txBox="1"/>
          <p:nvPr/>
        </p:nvSpPr>
        <p:spPr>
          <a:xfrm>
            <a:off x="524577" y="1884507"/>
            <a:ext cx="1079112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14850"/>
                </a:solidFill>
                <a:effectLst/>
                <a:uLnTx/>
                <a:uFillTx/>
                <a:latin typeface="Montserrat" pitchFamily="2" charset="77"/>
              </a:rPr>
              <a:t>DANIEL IN MATTHEW?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4927F6-A177-C94F-BBB9-0497D7006DD7}"/>
              </a:ext>
            </a:extLst>
          </p:cNvPr>
          <p:cNvSpPr txBox="1"/>
          <p:nvPr/>
        </p:nvSpPr>
        <p:spPr>
          <a:xfrm>
            <a:off x="260001" y="2671546"/>
            <a:ext cx="11599811" cy="37548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314850"/>
                </a:solidFill>
                <a:latin typeface="Montserrat" pitchFamily="2" charset="77"/>
              </a:rPr>
              <a:t>Jesus foretelling of Jerusalem’s destruction? </a:t>
            </a:r>
            <a:r>
              <a:rPr lang="en-US" sz="2800" b="1" dirty="0">
                <a:solidFill>
                  <a:srgbClr val="314850"/>
                </a:solidFill>
                <a:latin typeface="Montserrat" pitchFamily="2" charset="77"/>
              </a:rPr>
              <a:t>Daniel 9</a:t>
            </a:r>
          </a:p>
          <a:p>
            <a:pPr marL="457200" lvl="0" indent="-4572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314850"/>
                </a:solidFill>
                <a:latin typeface="Montserrat" pitchFamily="2" charset="77"/>
              </a:rPr>
              <a:t>Jesus’ response before the high priest </a:t>
            </a:r>
            <a:r>
              <a:rPr lang="en-US" sz="2400" dirty="0">
                <a:solidFill>
                  <a:srgbClr val="314850"/>
                </a:solidFill>
                <a:latin typeface="Montserrat" pitchFamily="2" charset="77"/>
              </a:rPr>
              <a:t>(“blasphemy”)</a:t>
            </a:r>
            <a:r>
              <a:rPr lang="en-US" sz="2800" dirty="0">
                <a:solidFill>
                  <a:srgbClr val="314850"/>
                </a:solidFill>
                <a:latin typeface="Montserrat" pitchFamily="2" charset="77"/>
              </a:rPr>
              <a:t>? </a:t>
            </a:r>
            <a:r>
              <a:rPr lang="en-US" sz="2800" b="1" dirty="0">
                <a:solidFill>
                  <a:srgbClr val="314850"/>
                </a:solidFill>
                <a:latin typeface="Montserrat" pitchFamily="2" charset="77"/>
              </a:rPr>
              <a:t>Daniel 7</a:t>
            </a:r>
          </a:p>
          <a:p>
            <a:pPr marL="457200" lvl="0" indent="-4572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314850"/>
                </a:solidFill>
                <a:latin typeface="Montserrat" pitchFamily="2" charset="77"/>
              </a:rPr>
              <a:t>The great commission in Matt 28? </a:t>
            </a:r>
            <a:r>
              <a:rPr lang="en-US" sz="2800" b="1" dirty="0">
                <a:solidFill>
                  <a:srgbClr val="314850"/>
                </a:solidFill>
                <a:latin typeface="Montserrat" pitchFamily="2" charset="77"/>
              </a:rPr>
              <a:t>Daniel 12</a:t>
            </a:r>
          </a:p>
          <a:p>
            <a:pPr algn="ctr">
              <a:spcAft>
                <a:spcPts val="3000"/>
              </a:spcAft>
              <a:defRPr/>
            </a:pPr>
            <a:r>
              <a:rPr lang="en-US" sz="2800" u="sng" dirty="0">
                <a:solidFill>
                  <a:srgbClr val="314850"/>
                </a:solidFill>
                <a:latin typeface="Montserrat" pitchFamily="2" charset="77"/>
              </a:rPr>
              <a:t>And that’s just Matthew! </a:t>
            </a:r>
          </a:p>
          <a:p>
            <a:pPr algn="ctr">
              <a:spcAft>
                <a:spcPts val="1800"/>
              </a:spcAft>
              <a:defRPr/>
            </a:pPr>
            <a:r>
              <a:rPr lang="en-US" sz="2800" dirty="0">
                <a:solidFill>
                  <a:srgbClr val="314850"/>
                </a:solidFill>
                <a:latin typeface="Montserrat" pitchFamily="2" charset="77"/>
              </a:rPr>
              <a:t>John records Jesus quoting </a:t>
            </a:r>
            <a:r>
              <a:rPr lang="en-US" sz="2800" b="1" dirty="0">
                <a:solidFill>
                  <a:srgbClr val="314850"/>
                </a:solidFill>
                <a:latin typeface="Montserrat" pitchFamily="2" charset="77"/>
              </a:rPr>
              <a:t>Daniel 12 </a:t>
            </a:r>
            <a:r>
              <a:rPr lang="en-US" sz="2800" dirty="0">
                <a:solidFill>
                  <a:srgbClr val="314850"/>
                </a:solidFill>
                <a:latin typeface="Montserrat" pitchFamily="2" charset="77"/>
              </a:rPr>
              <a:t>almost directly in His discussion on </a:t>
            </a:r>
            <a:r>
              <a:rPr lang="en-US" sz="2800" b="1" dirty="0">
                <a:solidFill>
                  <a:srgbClr val="314850"/>
                </a:solidFill>
                <a:latin typeface="Montserrat" pitchFamily="2" charset="77"/>
              </a:rPr>
              <a:t>resurrection</a:t>
            </a:r>
            <a:r>
              <a:rPr lang="en-US" sz="2800" dirty="0">
                <a:solidFill>
                  <a:srgbClr val="314850"/>
                </a:solidFill>
                <a:latin typeface="Montserrat" pitchFamily="2" charset="77"/>
              </a:rPr>
              <a:t> (John 4:25-30)</a:t>
            </a:r>
          </a:p>
        </p:txBody>
      </p:sp>
    </p:spTree>
    <p:extLst>
      <p:ext uri="{BB962C8B-B14F-4D97-AF65-F5344CB8AC3E}">
        <p14:creationId xmlns:p14="http://schemas.microsoft.com/office/powerpoint/2010/main" val="267811606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B9A553-7ED4-8B48-B8C4-07C038875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5E27DB-EAD6-8B4A-8D3C-3DBBEC843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670" y="285612"/>
            <a:ext cx="8594034" cy="1325563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85000"/>
                  </a:schemeClr>
                </a:solidFill>
                <a:latin typeface="Montserrat ExtraBold" pitchFamily="2" charset="77"/>
              </a:rPr>
              <a:t>SPIRITUAL WARFARE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0BB8FF-24B2-6240-83ED-24BF23C6A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547" y="5133716"/>
            <a:ext cx="5842000" cy="977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42354C-92EC-F349-801A-B1AF8D578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547" y="1896787"/>
            <a:ext cx="5842000" cy="977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FD24F5-6563-CE4D-92EF-6F77A4839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2547" y="3494364"/>
            <a:ext cx="5842000" cy="9779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1A168A-2143-7D43-8F09-C4099B8323EB}"/>
              </a:ext>
            </a:extLst>
          </p:cNvPr>
          <p:cNvSpPr txBox="1"/>
          <p:nvPr/>
        </p:nvSpPr>
        <p:spPr>
          <a:xfrm>
            <a:off x="404191" y="1858532"/>
            <a:ext cx="4944165" cy="4339650"/>
          </a:xfrm>
          <a:prstGeom prst="rect">
            <a:avLst/>
          </a:prstGeom>
          <a:solidFill>
            <a:schemeClr val="tx1">
              <a:alpha val="17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100" b="1" dirty="0">
              <a:solidFill>
                <a:schemeClr val="bg1">
                  <a:lumMod val="85000"/>
                </a:schemeClr>
              </a:solidFill>
              <a:effectLst/>
              <a:latin typeface="Montserrat" pitchFamily="2" charset="77"/>
            </a:endParaRPr>
          </a:p>
          <a:p>
            <a:pPr algn="ctr">
              <a:spcAft>
                <a:spcPts val="3000"/>
              </a:spcAft>
            </a:pPr>
            <a:r>
              <a:rPr lang="en-US" sz="4800" b="1" dirty="0">
                <a:solidFill>
                  <a:schemeClr val="bg1">
                    <a:lumMod val="85000"/>
                  </a:schemeClr>
                </a:solidFill>
                <a:effectLst/>
                <a:latin typeface="Montserrat" pitchFamily="2" charset="77"/>
              </a:rPr>
              <a:t>Tracing the Battles throughout Daniel</a:t>
            </a:r>
            <a:endParaRPr lang="en-US" sz="4400" dirty="0">
              <a:solidFill>
                <a:schemeClr val="bg1">
                  <a:lumMod val="85000"/>
                </a:schemeClr>
              </a:solidFill>
              <a:effectLst/>
              <a:latin typeface="Montserrat" pitchFamily="2" charset="77"/>
            </a:endParaRPr>
          </a:p>
          <a:p>
            <a:pPr algn="ctr"/>
            <a:r>
              <a:rPr lang="en-US" sz="4800" b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Who wins?</a:t>
            </a:r>
            <a:endParaRPr lang="en-US" sz="4800" b="1" dirty="0">
              <a:solidFill>
                <a:schemeClr val="bg1">
                  <a:lumMod val="85000"/>
                </a:schemeClr>
              </a:solidFill>
              <a:effectLst/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4412206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B9A553-7ED4-8B48-B8C4-07C038875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5E27DB-EAD6-8B4A-8D3C-3DBBEC843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557" y="365125"/>
            <a:ext cx="8507895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>
                    <a:lumMod val="85000"/>
                  </a:schemeClr>
                </a:solidFill>
                <a:latin typeface="Montserrat ExtraBold" pitchFamily="2" charset="77"/>
              </a:rPr>
              <a:t>OBJECTIVES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CF1000-182E-5F4D-8E5C-72D0189F4254}"/>
              </a:ext>
            </a:extLst>
          </p:cNvPr>
          <p:cNvSpPr/>
          <p:nvPr/>
        </p:nvSpPr>
        <p:spPr>
          <a:xfrm>
            <a:off x="244496" y="1893283"/>
            <a:ext cx="11671998" cy="4427306"/>
          </a:xfrm>
          <a:prstGeom prst="rect">
            <a:avLst/>
          </a:prstGeom>
          <a:solidFill>
            <a:schemeClr val="bg1">
              <a:alpha val="719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C60132-718F-FE4F-9ABB-1E6D42C86E59}"/>
              </a:ext>
            </a:extLst>
          </p:cNvPr>
          <p:cNvGrpSpPr/>
          <p:nvPr/>
        </p:nvGrpSpPr>
        <p:grpSpPr>
          <a:xfrm>
            <a:off x="707457" y="2115008"/>
            <a:ext cx="10704897" cy="707886"/>
            <a:chOff x="524577" y="1884507"/>
            <a:chExt cx="10704897" cy="707886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886E916-8776-D24F-96B7-23DE31E0CF58}"/>
                </a:ext>
              </a:extLst>
            </p:cNvPr>
            <p:cNvSpPr/>
            <p:nvPr/>
          </p:nvSpPr>
          <p:spPr>
            <a:xfrm>
              <a:off x="524578" y="1884507"/>
              <a:ext cx="10704896" cy="692114"/>
            </a:xfrm>
            <a:prstGeom prst="roundRect">
              <a:avLst/>
            </a:prstGeom>
            <a:noFill/>
            <a:ln w="25400" cap="flat" cmpd="sng" algn="ctr">
              <a:gradFill>
                <a:gsLst>
                  <a:gs pos="0">
                    <a:srgbClr val="314850">
                      <a:lumMod val="80508"/>
                      <a:lumOff val="19492"/>
                    </a:srgbClr>
                  </a:gs>
                  <a:gs pos="100000">
                    <a:srgbClr val="883E3F"/>
                  </a:gs>
                </a:gsLst>
                <a:lin ang="5400000" scaled="1"/>
              </a:gra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17CE11-4416-8145-A13F-FA4F88A65A37}"/>
                </a:ext>
              </a:extLst>
            </p:cNvPr>
            <p:cNvSpPr txBox="1"/>
            <p:nvPr/>
          </p:nvSpPr>
          <p:spPr>
            <a:xfrm>
              <a:off x="524577" y="1884507"/>
              <a:ext cx="10704895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314850"/>
                  </a:solidFill>
                  <a:effectLst/>
                  <a:uLnTx/>
                  <a:uFillTx/>
                  <a:latin typeface="Montserrat" pitchFamily="2" charset="77"/>
                </a:rPr>
                <a:t>PRINCIPLE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48ABB58-DA5C-264E-A4BC-C02032AAB3B1}"/>
              </a:ext>
            </a:extLst>
          </p:cNvPr>
          <p:cNvSpPr txBox="1"/>
          <p:nvPr/>
        </p:nvSpPr>
        <p:spPr>
          <a:xfrm>
            <a:off x="296092" y="2981882"/>
            <a:ext cx="115998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1800"/>
              </a:spcAft>
              <a:defRPr/>
            </a:pPr>
            <a:r>
              <a:rPr lang="en-US" sz="4800" b="1" dirty="0">
                <a:solidFill>
                  <a:srgbClr val="314850"/>
                </a:solidFill>
                <a:latin typeface="Montserrat" pitchFamily="2" charset="77"/>
              </a:rPr>
              <a:t>God is in control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6B7CC0-4150-C64A-BE97-5B76246ABAF0}"/>
              </a:ext>
            </a:extLst>
          </p:cNvPr>
          <p:cNvGrpSpPr/>
          <p:nvPr/>
        </p:nvGrpSpPr>
        <p:grpSpPr>
          <a:xfrm>
            <a:off x="728046" y="4023073"/>
            <a:ext cx="10704896" cy="707886"/>
            <a:chOff x="524578" y="1868735"/>
            <a:chExt cx="10704896" cy="707886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AC3F606A-6D74-3340-9566-11A031DF1145}"/>
                </a:ext>
              </a:extLst>
            </p:cNvPr>
            <p:cNvSpPr/>
            <p:nvPr/>
          </p:nvSpPr>
          <p:spPr>
            <a:xfrm>
              <a:off x="524578" y="1884507"/>
              <a:ext cx="10704896" cy="692114"/>
            </a:xfrm>
            <a:prstGeom prst="roundRect">
              <a:avLst/>
            </a:prstGeom>
            <a:noFill/>
            <a:ln w="25400" cap="flat" cmpd="sng" algn="ctr">
              <a:gradFill>
                <a:gsLst>
                  <a:gs pos="0">
                    <a:srgbClr val="314850">
                      <a:lumMod val="80508"/>
                      <a:lumOff val="19492"/>
                    </a:srgbClr>
                  </a:gs>
                  <a:gs pos="100000">
                    <a:srgbClr val="883E3F"/>
                  </a:gs>
                </a:gsLst>
                <a:lin ang="5400000" scaled="1"/>
              </a:gra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0520D4-4856-4D4B-A911-3645D4CF8340}"/>
                </a:ext>
              </a:extLst>
            </p:cNvPr>
            <p:cNvSpPr txBox="1"/>
            <p:nvPr/>
          </p:nvSpPr>
          <p:spPr>
            <a:xfrm>
              <a:off x="524578" y="1868735"/>
              <a:ext cx="10704895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314850"/>
                  </a:solidFill>
                  <a:effectLst/>
                  <a:uLnTx/>
                  <a:uFillTx/>
                  <a:latin typeface="Montserrat" pitchFamily="2" charset="77"/>
                </a:rPr>
                <a:t>PRACTICAL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5D38C1A-DF0C-4148-AE0F-9DBCE12B60DE}"/>
              </a:ext>
            </a:extLst>
          </p:cNvPr>
          <p:cNvSpPr txBox="1"/>
          <p:nvPr/>
        </p:nvSpPr>
        <p:spPr>
          <a:xfrm>
            <a:off x="1299411" y="4941153"/>
            <a:ext cx="972151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1800"/>
              </a:spcAft>
              <a:defRPr/>
            </a:pPr>
            <a:r>
              <a:rPr lang="en-US" sz="3600" b="1" i="1" dirty="0">
                <a:solidFill>
                  <a:srgbClr val="314850"/>
                </a:solidFill>
                <a:latin typeface="Montserrat" pitchFamily="2" charset="77"/>
              </a:rPr>
              <a:t>How do we respond to the world in light of this fact? </a:t>
            </a:r>
          </a:p>
        </p:txBody>
      </p:sp>
    </p:spTree>
    <p:extLst>
      <p:ext uri="{BB962C8B-B14F-4D97-AF65-F5344CB8AC3E}">
        <p14:creationId xmlns:p14="http://schemas.microsoft.com/office/powerpoint/2010/main" val="198565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B9A553-7ED4-8B48-B8C4-07C038875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5E27DB-EAD6-8B4A-8D3C-3DBBEC843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557" y="365125"/>
            <a:ext cx="8507895" cy="1325563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chemeClr val="bg1">
                    <a:lumMod val="85000"/>
                  </a:schemeClr>
                </a:solidFill>
                <a:latin typeface="Montserrat ExtraBold" pitchFamily="2" charset="77"/>
              </a:rPr>
              <a:t>DANIEL: THE AUTHOR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413CF0-BBC7-5246-BFA1-C9CF92918F90}"/>
              </a:ext>
            </a:extLst>
          </p:cNvPr>
          <p:cNvSpPr txBox="1"/>
          <p:nvPr/>
        </p:nvSpPr>
        <p:spPr>
          <a:xfrm>
            <a:off x="616226" y="2994628"/>
            <a:ext cx="10959548" cy="1831271"/>
          </a:xfrm>
          <a:prstGeom prst="rect">
            <a:avLst/>
          </a:prstGeom>
          <a:solidFill>
            <a:schemeClr val="tx1">
              <a:alpha val="17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60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Daniel = “God is my Judge”</a:t>
            </a:r>
          </a:p>
          <a:p>
            <a:pPr algn="ctr">
              <a:spcAft>
                <a:spcPts val="600"/>
              </a:spcAft>
            </a:pPr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Significance?</a:t>
            </a:r>
          </a:p>
        </p:txBody>
      </p:sp>
    </p:spTree>
    <p:extLst>
      <p:ext uri="{BB962C8B-B14F-4D97-AF65-F5344CB8AC3E}">
        <p14:creationId xmlns:p14="http://schemas.microsoft.com/office/powerpoint/2010/main" val="96454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B9A553-7ED4-8B48-B8C4-07C038875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5E27DB-EAD6-8B4A-8D3C-3DBBEC843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557" y="365125"/>
            <a:ext cx="8507895" cy="1325563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chemeClr val="bg1">
                    <a:lumMod val="85000"/>
                  </a:schemeClr>
                </a:solidFill>
                <a:latin typeface="Montserrat ExtraBold" pitchFamily="2" charset="77"/>
              </a:rPr>
              <a:t>DANIEL: THE AUTHOR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413CF0-BBC7-5246-BFA1-C9CF92918F90}"/>
              </a:ext>
            </a:extLst>
          </p:cNvPr>
          <p:cNvSpPr txBox="1"/>
          <p:nvPr/>
        </p:nvSpPr>
        <p:spPr>
          <a:xfrm>
            <a:off x="616226" y="2055813"/>
            <a:ext cx="10959548" cy="4093428"/>
          </a:xfrm>
          <a:prstGeom prst="rect">
            <a:avLst/>
          </a:prstGeom>
          <a:solidFill>
            <a:schemeClr val="tx1">
              <a:alpha val="17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Which 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two great world empires </a:t>
            </a: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did Daniel witness in his lifetime?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Babylonian Empire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Medo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-Persian Empire</a:t>
            </a:r>
          </a:p>
          <a:p>
            <a:pPr lvl="1">
              <a:spcAft>
                <a:spcPts val="600"/>
              </a:spcAft>
            </a:pP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Of which two great 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Old Testament prophets </a:t>
            </a: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was he a 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contemporary</a:t>
            </a: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Ezekiel and Jeremiah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DE6190B-6529-0C45-9A6B-BA57FAAC0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2895" r="1114" b="4104"/>
          <a:stretch/>
        </p:blipFill>
        <p:spPr bwMode="auto">
          <a:xfrm>
            <a:off x="689113" y="246892"/>
            <a:ext cx="10813774" cy="636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360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B9A553-7ED4-8B48-B8C4-07C038875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5E27DB-EAD6-8B4A-8D3C-3DBBEC843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557" y="365125"/>
            <a:ext cx="8507895" cy="1325563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chemeClr val="bg1">
                    <a:lumMod val="85000"/>
                  </a:schemeClr>
                </a:solidFill>
                <a:latin typeface="Montserrat ExtraBold" pitchFamily="2" charset="77"/>
              </a:rPr>
              <a:t>DANIEL: THE AUTHOR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413CF0-BBC7-5246-BFA1-C9CF92918F90}"/>
              </a:ext>
            </a:extLst>
          </p:cNvPr>
          <p:cNvSpPr txBox="1"/>
          <p:nvPr/>
        </p:nvSpPr>
        <p:spPr>
          <a:xfrm>
            <a:off x="616226" y="1783894"/>
            <a:ext cx="10959548" cy="4816703"/>
          </a:xfrm>
          <a:prstGeom prst="rect">
            <a:avLst/>
          </a:prstGeom>
          <a:solidFill>
            <a:schemeClr val="tx1">
              <a:alpha val="17000"/>
            </a:schemeClr>
          </a:solidFill>
        </p:spPr>
        <p:txBody>
          <a:bodyPr wrap="square" rtlCol="0">
            <a:spAutoFit/>
          </a:bodyPr>
          <a:lstStyle/>
          <a:p>
            <a:pPr marL="742950" indent="-742950">
              <a:spcAft>
                <a:spcPts val="600"/>
              </a:spcAft>
              <a:buFont typeface="+mj-lt"/>
              <a:buAutoNum type="arabicPeriod" startAt="2"/>
            </a:pP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To 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what kind of family </a:t>
            </a: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was Daniel born and what was his 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place in society</a:t>
            </a: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? (See Dan 1:3-4; Isa 39:7) 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 “Of the royal family” and “of the nobles”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He was among the </a:t>
            </a:r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first deportation 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from Jerusalem to Babylon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Remember Ezekiel 17:13-14? </a:t>
            </a:r>
            <a:r>
              <a:rPr lang="en-US" sz="2800" i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“[the king of Babylon] took away the mighty of the land that the kingdom might be in subjection, not exalting itself”</a:t>
            </a:r>
            <a:endParaRPr lang="en-US" sz="3600" i="1" dirty="0">
              <a:solidFill>
                <a:schemeClr val="bg1">
                  <a:lumMod val="85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5082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B9A553-7ED4-8B48-B8C4-07C038875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5E27DB-EAD6-8B4A-8D3C-3DBBEC843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557" y="365125"/>
            <a:ext cx="8507895" cy="1325563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chemeClr val="bg1">
                    <a:lumMod val="85000"/>
                  </a:schemeClr>
                </a:solidFill>
                <a:latin typeface="Montserrat ExtraBold" pitchFamily="2" charset="77"/>
              </a:rPr>
              <a:t>DANIEL: THE AUTHOR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413CF0-BBC7-5246-BFA1-C9CF92918F90}"/>
              </a:ext>
            </a:extLst>
          </p:cNvPr>
          <p:cNvSpPr txBox="1"/>
          <p:nvPr/>
        </p:nvSpPr>
        <p:spPr>
          <a:xfrm>
            <a:off x="616226" y="2274225"/>
            <a:ext cx="10959548" cy="3400931"/>
          </a:xfrm>
          <a:prstGeom prst="rect">
            <a:avLst/>
          </a:prstGeom>
          <a:solidFill>
            <a:schemeClr val="tx1">
              <a:alpha val="17000"/>
            </a:schemeClr>
          </a:solidFill>
        </p:spPr>
        <p:txBody>
          <a:bodyPr wrap="square" rtlCol="0">
            <a:spAutoFit/>
          </a:bodyPr>
          <a:lstStyle/>
          <a:p>
            <a:pPr marL="742950" indent="-742950">
              <a:spcAft>
                <a:spcPts val="600"/>
              </a:spcAft>
              <a:buFont typeface="+mj-lt"/>
              <a:buAutoNum type="arabicPeriod" startAt="3"/>
            </a:pP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How many 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years of Daniel’s life </a:t>
            </a: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does the book record? 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70 years! (605-535 BC)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A “youth in whom there was no defect” in </a:t>
            </a:r>
            <a:r>
              <a:rPr lang="en-US" sz="3200" dirty="0" err="1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ch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 1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But around 80 years old when thrown into the lion’s den!</a:t>
            </a:r>
          </a:p>
        </p:txBody>
      </p:sp>
    </p:spTree>
    <p:extLst>
      <p:ext uri="{BB962C8B-B14F-4D97-AF65-F5344CB8AC3E}">
        <p14:creationId xmlns:p14="http://schemas.microsoft.com/office/powerpoint/2010/main" val="36224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B9A553-7ED4-8B48-B8C4-07C038875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F6FCD0-9FAC-284B-8FBF-BAF5AEF7D622}"/>
              </a:ext>
            </a:extLst>
          </p:cNvPr>
          <p:cNvSpPr/>
          <p:nvPr/>
        </p:nvSpPr>
        <p:spPr>
          <a:xfrm>
            <a:off x="260001" y="2188143"/>
            <a:ext cx="11671998" cy="3599346"/>
          </a:xfrm>
          <a:prstGeom prst="rect">
            <a:avLst/>
          </a:prstGeom>
          <a:solidFill>
            <a:schemeClr val="bg1">
              <a:alpha val="719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5E27DB-EAD6-8B4A-8D3C-3DBBEC843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557" y="365125"/>
            <a:ext cx="8507895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>
                    <a:lumMod val="85000"/>
                  </a:schemeClr>
                </a:solidFill>
                <a:latin typeface="Montserrat ExtraBold" pitchFamily="2" charset="77"/>
              </a:rPr>
              <a:t>DATES AND SIGNIFICANT MOMENTS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1D2FB9E-655A-5B44-8B78-45F8491C6C57}"/>
              </a:ext>
            </a:extLst>
          </p:cNvPr>
          <p:cNvGrpSpPr/>
          <p:nvPr/>
        </p:nvGrpSpPr>
        <p:grpSpPr>
          <a:xfrm>
            <a:off x="228454" y="3627585"/>
            <a:ext cx="4957256" cy="531346"/>
            <a:chOff x="0" y="4269938"/>
            <a:chExt cx="2723169" cy="444001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6F55EF4-299E-A441-BBAE-8054A6E3BEC4}"/>
                </a:ext>
              </a:extLst>
            </p:cNvPr>
            <p:cNvCxnSpPr/>
            <p:nvPr/>
          </p:nvCxnSpPr>
          <p:spPr>
            <a:xfrm>
              <a:off x="0" y="4269938"/>
              <a:ext cx="2723169" cy="0"/>
            </a:xfrm>
            <a:prstGeom prst="line">
              <a:avLst/>
            </a:prstGeom>
            <a:noFill/>
            <a:ln w="38100" cap="flat" cmpd="sng" algn="ctr">
              <a:gradFill>
                <a:gsLst>
                  <a:gs pos="0">
                    <a:srgbClr val="314850"/>
                  </a:gs>
                  <a:gs pos="100000">
                    <a:srgbClr val="883E3F">
                      <a:lumMod val="60000"/>
                      <a:lumOff val="40000"/>
                    </a:srgbClr>
                  </a:gs>
                </a:gsLst>
                <a:lin ang="5400000" scaled="1"/>
              </a:gradFill>
              <a:prstDash val="solid"/>
            </a:ln>
            <a:effectLst/>
          </p:spPr>
        </p:cxn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84EDCA3-9B86-0F47-9ED7-432CAF60B711}"/>
                </a:ext>
              </a:extLst>
            </p:cNvPr>
            <p:cNvGrpSpPr/>
            <p:nvPr/>
          </p:nvGrpSpPr>
          <p:grpSpPr>
            <a:xfrm>
              <a:off x="112280" y="4332939"/>
              <a:ext cx="678611" cy="372374"/>
              <a:chOff x="152400" y="4495800"/>
              <a:chExt cx="762000" cy="381000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5019149-AFBE-5F47-8C70-3063890D08EE}"/>
                  </a:ext>
                </a:extLst>
              </p:cNvPr>
              <p:cNvSpPr txBox="1"/>
              <p:nvPr/>
            </p:nvSpPr>
            <p:spPr>
              <a:xfrm>
                <a:off x="152400" y="4495800"/>
                <a:ext cx="762000" cy="3420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14850"/>
                    </a:solidFill>
                    <a:effectLst/>
                    <a:uLnTx/>
                    <a:uFillTx/>
                    <a:latin typeface="Montserrat" pitchFamily="2" charset="77"/>
                  </a:rPr>
                  <a:t>Saul</a:t>
                </a:r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314850"/>
                  </a:solidFill>
                  <a:effectLst/>
                  <a:uLnTx/>
                  <a:uFillTx/>
                  <a:latin typeface="Montserrat" pitchFamily="2" charset="77"/>
                </a:endParaRPr>
              </a:p>
            </p:txBody>
          </p:sp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287D375D-961F-A147-AF86-46F7424276C5}"/>
                  </a:ext>
                </a:extLst>
              </p:cNvPr>
              <p:cNvSpPr/>
              <p:nvPr/>
            </p:nvSpPr>
            <p:spPr>
              <a:xfrm>
                <a:off x="152400" y="4495800"/>
                <a:ext cx="762000" cy="381000"/>
              </a:xfrm>
              <a:prstGeom prst="roundRect">
                <a:avLst/>
              </a:prstGeom>
              <a:noFill/>
              <a:ln w="25400" cap="flat" cmpd="sng" algn="ctr">
                <a:gradFill>
                  <a:gsLst>
                    <a:gs pos="0">
                      <a:srgbClr val="314850">
                        <a:lumMod val="99514"/>
                      </a:srgbClr>
                    </a:gs>
                    <a:gs pos="100000">
                      <a:srgbClr val="883E3F"/>
                    </a:gs>
                  </a:gsLst>
                  <a:lin ang="5400000" scaled="1"/>
                </a:gra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493C780-0A86-554B-9941-355F78EC07BB}"/>
                </a:ext>
              </a:extLst>
            </p:cNvPr>
            <p:cNvGrpSpPr/>
            <p:nvPr/>
          </p:nvGrpSpPr>
          <p:grpSpPr>
            <a:xfrm>
              <a:off x="907211" y="4332939"/>
              <a:ext cx="756249" cy="381000"/>
              <a:chOff x="1143000" y="4495800"/>
              <a:chExt cx="914400" cy="381000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394E9A1-CC80-0441-9EE3-794AB7EA1E90}"/>
                  </a:ext>
                </a:extLst>
              </p:cNvPr>
              <p:cNvSpPr txBox="1"/>
              <p:nvPr/>
            </p:nvSpPr>
            <p:spPr>
              <a:xfrm>
                <a:off x="1143000" y="4495800"/>
                <a:ext cx="914400" cy="3343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14850"/>
                    </a:solidFill>
                    <a:effectLst/>
                    <a:uLnTx/>
                    <a:uFillTx/>
                    <a:latin typeface="Montserrat" pitchFamily="2" charset="77"/>
                  </a:rPr>
                  <a:t>David</a:t>
                </a:r>
              </a:p>
            </p:txBody>
          </p:sp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F46AE2B8-8A76-0646-80F9-4699616E9A15}"/>
                  </a:ext>
                </a:extLst>
              </p:cNvPr>
              <p:cNvSpPr/>
              <p:nvPr/>
            </p:nvSpPr>
            <p:spPr>
              <a:xfrm>
                <a:off x="1143000" y="4495800"/>
                <a:ext cx="914400" cy="381000"/>
              </a:xfrm>
              <a:prstGeom prst="roundRect">
                <a:avLst/>
              </a:prstGeom>
              <a:noFill/>
              <a:ln w="25400" cap="flat" cmpd="sng" algn="ctr">
                <a:gradFill>
                  <a:gsLst>
                    <a:gs pos="0">
                      <a:srgbClr val="314850"/>
                    </a:gs>
                    <a:gs pos="100000">
                      <a:srgbClr val="883E3F">
                        <a:lumMod val="80464"/>
                        <a:lumOff val="19536"/>
                      </a:srgbClr>
                    </a:gs>
                  </a:gsLst>
                  <a:lin ang="5400000" scaled="1"/>
                </a:gra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7565D7F-977F-D544-8ADE-B2A06FA7F4ED}"/>
                </a:ext>
              </a:extLst>
            </p:cNvPr>
            <p:cNvGrpSpPr/>
            <p:nvPr/>
          </p:nvGrpSpPr>
          <p:grpSpPr>
            <a:xfrm>
              <a:off x="1714169" y="4332939"/>
              <a:ext cx="856503" cy="381000"/>
              <a:chOff x="2286000" y="4495800"/>
              <a:chExt cx="1066800" cy="381000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4A3C745-A1A8-6F42-9CD6-88BFE07C5C79}"/>
                  </a:ext>
                </a:extLst>
              </p:cNvPr>
              <p:cNvSpPr txBox="1"/>
              <p:nvPr/>
            </p:nvSpPr>
            <p:spPr>
              <a:xfrm>
                <a:off x="2286000" y="4495800"/>
                <a:ext cx="1066800" cy="3343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14850"/>
                    </a:solidFill>
                    <a:effectLst/>
                    <a:uLnTx/>
                    <a:uFillTx/>
                    <a:latin typeface="Montserrat" pitchFamily="2" charset="77"/>
                  </a:rPr>
                  <a:t>Solomon</a:t>
                </a:r>
              </a:p>
            </p:txBody>
          </p:sp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2204E192-8035-B04B-A880-ED7A47834E9B}"/>
                  </a:ext>
                </a:extLst>
              </p:cNvPr>
              <p:cNvSpPr/>
              <p:nvPr/>
            </p:nvSpPr>
            <p:spPr>
              <a:xfrm>
                <a:off x="2286000" y="4495800"/>
                <a:ext cx="1066800" cy="381000"/>
              </a:xfrm>
              <a:prstGeom prst="roundRect">
                <a:avLst/>
              </a:prstGeom>
              <a:noFill/>
              <a:ln w="25400" cap="flat" cmpd="sng" algn="ctr">
                <a:gradFill>
                  <a:gsLst>
                    <a:gs pos="0">
                      <a:srgbClr val="314850"/>
                    </a:gs>
                    <a:gs pos="100000">
                      <a:srgbClr val="883E3F">
                        <a:lumMod val="80169"/>
                        <a:lumOff val="19831"/>
                      </a:srgbClr>
                    </a:gs>
                  </a:gsLst>
                  <a:lin ang="5400000" scaled="1"/>
                </a:gra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E46AEAA-E823-8142-9092-486510C0BA3C}"/>
              </a:ext>
            </a:extLst>
          </p:cNvPr>
          <p:cNvGrpSpPr/>
          <p:nvPr/>
        </p:nvGrpSpPr>
        <p:grpSpPr>
          <a:xfrm>
            <a:off x="5168106" y="2953216"/>
            <a:ext cx="6573442" cy="1327702"/>
            <a:chOff x="2713387" y="3671914"/>
            <a:chExt cx="4970660" cy="1593241"/>
          </a:xfrm>
        </p:grpSpPr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F3E68383-18DF-444C-84FD-2DBD9CB418A9}"/>
                </a:ext>
              </a:extLst>
            </p:cNvPr>
            <p:cNvSpPr/>
            <p:nvPr/>
          </p:nvSpPr>
          <p:spPr>
            <a:xfrm>
              <a:off x="2988946" y="3770823"/>
              <a:ext cx="1938904" cy="961029"/>
            </a:xfrm>
            <a:prstGeom prst="roundRect">
              <a:avLst/>
            </a:prstGeom>
            <a:noFill/>
            <a:ln w="25400" cap="flat" cmpd="sng" algn="ctr">
              <a:gradFill>
                <a:gsLst>
                  <a:gs pos="0">
                    <a:srgbClr val="314850">
                      <a:lumMod val="80508"/>
                      <a:lumOff val="19492"/>
                    </a:srgbClr>
                  </a:gs>
                  <a:gs pos="100000">
                    <a:srgbClr val="883E3F"/>
                  </a:gs>
                </a:gsLst>
                <a:lin ang="5400000" scaled="1"/>
              </a:gra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9EF2276-F26F-CF4E-87C0-C69D924BD27D}"/>
                </a:ext>
              </a:extLst>
            </p:cNvPr>
            <p:cNvCxnSpPr/>
            <p:nvPr/>
          </p:nvCxnSpPr>
          <p:spPr>
            <a:xfrm>
              <a:off x="2731047" y="5253487"/>
              <a:ext cx="4953000" cy="11668"/>
            </a:xfrm>
            <a:prstGeom prst="line">
              <a:avLst/>
            </a:prstGeom>
            <a:noFill/>
            <a:ln w="38100" cap="flat" cmpd="sng" algn="ctr">
              <a:gradFill>
                <a:gsLst>
                  <a:gs pos="0">
                    <a:srgbClr val="314850">
                      <a:lumMod val="99800"/>
                      <a:lumOff val="200"/>
                    </a:srgbClr>
                  </a:gs>
                  <a:gs pos="100000">
                    <a:srgbClr val="883E3F"/>
                  </a:gs>
                </a:gsLst>
                <a:lin ang="5400000" scaled="1"/>
              </a:gradFill>
              <a:prstDash val="solid"/>
            </a:ln>
            <a:effectLst/>
          </p:spPr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543DEA5-E9A1-8945-BFE4-0CC82072C963}"/>
                </a:ext>
              </a:extLst>
            </p:cNvPr>
            <p:cNvSpPr txBox="1"/>
            <p:nvPr/>
          </p:nvSpPr>
          <p:spPr>
            <a:xfrm>
              <a:off x="2913724" y="3846828"/>
              <a:ext cx="2102569" cy="8494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14850"/>
                  </a:solidFill>
                  <a:effectLst/>
                  <a:uLnTx/>
                  <a:uFillTx/>
                  <a:latin typeface="Montserrat" pitchFamily="2" charset="77"/>
                </a:rPr>
                <a:t>Northern Kingdom: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314850"/>
                  </a:solidFill>
                  <a:effectLst/>
                  <a:uLnTx/>
                  <a:uFillTx/>
                  <a:latin typeface="Montserrat" pitchFamily="2" charset="77"/>
                </a:rPr>
                <a:t>ISRAEL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6691024-4926-4742-8CE6-83F3ABF40D54}"/>
                </a:ext>
              </a:extLst>
            </p:cNvPr>
            <p:cNvCxnSpPr/>
            <p:nvPr/>
          </p:nvCxnSpPr>
          <p:spPr>
            <a:xfrm>
              <a:off x="2713387" y="3671914"/>
              <a:ext cx="3429000" cy="0"/>
            </a:xfrm>
            <a:prstGeom prst="line">
              <a:avLst/>
            </a:prstGeom>
            <a:noFill/>
            <a:ln w="38100" cap="flat" cmpd="sng" algn="ctr">
              <a:gradFill>
                <a:gsLst>
                  <a:gs pos="0">
                    <a:srgbClr val="314850">
                      <a:lumMod val="99553"/>
                      <a:lumOff val="447"/>
                    </a:srgbClr>
                  </a:gs>
                  <a:gs pos="100000">
                    <a:srgbClr val="883E3F"/>
                  </a:gs>
                </a:gsLst>
                <a:lin ang="5400000" scaled="1"/>
              </a:gradFill>
              <a:prstDash val="solid"/>
            </a:ln>
            <a:effectLst/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95D4807-9785-8544-AAC7-127C214C5F89}"/>
                </a:ext>
              </a:extLst>
            </p:cNvPr>
            <p:cNvCxnSpPr/>
            <p:nvPr/>
          </p:nvCxnSpPr>
          <p:spPr>
            <a:xfrm>
              <a:off x="2723169" y="3679363"/>
              <a:ext cx="0" cy="1582750"/>
            </a:xfrm>
            <a:prstGeom prst="line">
              <a:avLst/>
            </a:prstGeom>
            <a:noFill/>
            <a:ln w="38100" cap="flat" cmpd="sng" algn="ctr">
              <a:gradFill>
                <a:gsLst>
                  <a:gs pos="0">
                    <a:srgbClr val="314850">
                      <a:lumMod val="80508"/>
                      <a:lumOff val="19492"/>
                    </a:srgbClr>
                  </a:gs>
                  <a:gs pos="100000">
                    <a:srgbClr val="883E3F"/>
                  </a:gs>
                </a:gsLst>
                <a:lin ang="5400000" scaled="1"/>
              </a:gradFill>
              <a:prstDash val="solid"/>
            </a:ln>
            <a:effectLst/>
          </p:spPr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F2AE89F-F6FB-3B4F-8A63-8856AEE59607}"/>
              </a:ext>
            </a:extLst>
          </p:cNvPr>
          <p:cNvGrpSpPr/>
          <p:nvPr/>
        </p:nvGrpSpPr>
        <p:grpSpPr>
          <a:xfrm>
            <a:off x="4708070" y="4357313"/>
            <a:ext cx="1135568" cy="1575935"/>
            <a:chOff x="2235747" y="5335437"/>
            <a:chExt cx="1135568" cy="755863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ADF950A-F2B8-9843-AB9B-66392FE06CAD}"/>
                </a:ext>
              </a:extLst>
            </p:cNvPr>
            <p:cNvSpPr txBox="1"/>
            <p:nvPr/>
          </p:nvSpPr>
          <p:spPr>
            <a:xfrm>
              <a:off x="2235747" y="5826436"/>
              <a:ext cx="1135568" cy="264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14850"/>
                  </a:solidFill>
                  <a:effectLst/>
                  <a:uLnTx/>
                  <a:uFillTx/>
                  <a:latin typeface="Montserrat" pitchFamily="2" charset="77"/>
                </a:rPr>
                <a:t>931 BC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3068DA5-7F5C-A646-9781-1F2693201CE2}"/>
                </a:ext>
              </a:extLst>
            </p:cNvPr>
            <p:cNvCxnSpPr/>
            <p:nvPr/>
          </p:nvCxnSpPr>
          <p:spPr>
            <a:xfrm flipV="1">
              <a:off x="2717431" y="5335437"/>
              <a:ext cx="0" cy="491000"/>
            </a:xfrm>
            <a:prstGeom prst="line">
              <a:avLst/>
            </a:prstGeom>
            <a:noFill/>
            <a:ln w="9525" cap="flat" cmpd="sng" algn="ctr">
              <a:gradFill>
                <a:gsLst>
                  <a:gs pos="0">
                    <a:srgbClr val="314850">
                      <a:lumMod val="90000"/>
                    </a:srgbClr>
                  </a:gs>
                  <a:gs pos="100000">
                    <a:srgbClr val="883E3F"/>
                  </a:gs>
                </a:gsLst>
                <a:lin ang="5400000" scaled="1"/>
              </a:gradFill>
              <a:prstDash val="dash"/>
            </a:ln>
            <a:effectLst/>
          </p:spPr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5B269FD-973E-D44E-8069-418DD72646AD}"/>
                </a:ext>
              </a:extLst>
            </p:cNvPr>
            <p:cNvCxnSpPr/>
            <p:nvPr/>
          </p:nvCxnSpPr>
          <p:spPr>
            <a:xfrm>
              <a:off x="2350047" y="5826437"/>
              <a:ext cx="762000" cy="0"/>
            </a:xfrm>
            <a:prstGeom prst="line">
              <a:avLst/>
            </a:prstGeom>
            <a:noFill/>
            <a:ln w="9525" cap="flat" cmpd="sng" algn="ctr">
              <a:gradFill>
                <a:gsLst>
                  <a:gs pos="0">
                    <a:srgbClr val="314850"/>
                  </a:gs>
                  <a:gs pos="100000">
                    <a:srgbClr val="883E3F">
                      <a:lumMod val="31035"/>
                      <a:lumOff val="68965"/>
                    </a:srgbClr>
                  </a:gs>
                </a:gsLst>
                <a:lin ang="5400000" scaled="1"/>
              </a:gradFill>
              <a:prstDash val="solid"/>
            </a:ln>
            <a:effectLst/>
          </p:spPr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A9FA9EF-1666-0D41-825E-52A72A93C698}"/>
              </a:ext>
            </a:extLst>
          </p:cNvPr>
          <p:cNvGrpSpPr/>
          <p:nvPr/>
        </p:nvGrpSpPr>
        <p:grpSpPr>
          <a:xfrm>
            <a:off x="8112521" y="2206206"/>
            <a:ext cx="1062577" cy="771054"/>
            <a:chOff x="6510029" y="2043798"/>
            <a:chExt cx="1062577" cy="925264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387B366-69E2-F54B-99A7-45FB86C01812}"/>
                </a:ext>
              </a:extLst>
            </p:cNvPr>
            <p:cNvSpPr txBox="1"/>
            <p:nvPr/>
          </p:nvSpPr>
          <p:spPr>
            <a:xfrm>
              <a:off x="6510029" y="2043798"/>
              <a:ext cx="1062577" cy="480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14850"/>
                  </a:solidFill>
                  <a:effectLst/>
                  <a:uLnTx/>
                  <a:uFillTx/>
                  <a:latin typeface="Montserrat" pitchFamily="2" charset="77"/>
                </a:rPr>
                <a:t>722 BC</a:t>
              </a: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F1C66D2-F370-7943-94C0-3EE36F616A43}"/>
                </a:ext>
              </a:extLst>
            </p:cNvPr>
            <p:cNvCxnSpPr/>
            <p:nvPr/>
          </p:nvCxnSpPr>
          <p:spPr>
            <a:xfrm flipV="1">
              <a:off x="7010400" y="2473762"/>
              <a:ext cx="0" cy="495300"/>
            </a:xfrm>
            <a:prstGeom prst="line">
              <a:avLst/>
            </a:prstGeom>
            <a:noFill/>
            <a:ln w="9525" cap="flat" cmpd="sng" algn="ctr">
              <a:gradFill>
                <a:gsLst>
                  <a:gs pos="0">
                    <a:srgbClr val="314850"/>
                  </a:gs>
                  <a:gs pos="100000">
                    <a:srgbClr val="883E3F"/>
                  </a:gs>
                </a:gsLst>
                <a:lin ang="5400000" scaled="1"/>
              </a:gradFill>
              <a:prstDash val="dash"/>
            </a:ln>
            <a:effectLst/>
          </p:spPr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EF91A79-A119-6E44-90AE-DAEDA20D95DD}"/>
                </a:ext>
              </a:extLst>
            </p:cNvPr>
            <p:cNvCxnSpPr/>
            <p:nvPr/>
          </p:nvCxnSpPr>
          <p:spPr>
            <a:xfrm>
              <a:off x="6629400" y="2435662"/>
              <a:ext cx="762000" cy="0"/>
            </a:xfrm>
            <a:prstGeom prst="line">
              <a:avLst/>
            </a:prstGeom>
            <a:noFill/>
            <a:ln w="9525" cap="flat" cmpd="sng" algn="ctr">
              <a:gradFill>
                <a:gsLst>
                  <a:gs pos="0">
                    <a:srgbClr val="314850"/>
                  </a:gs>
                  <a:gs pos="100000">
                    <a:srgbClr val="883E3F"/>
                  </a:gs>
                </a:gsLst>
                <a:lin ang="5400000" scaled="1"/>
              </a:gradFill>
              <a:prstDash val="solid"/>
            </a:ln>
            <a:effectLst/>
          </p:spPr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1F33260-5845-6744-B44B-6DA4EE467FC8}"/>
              </a:ext>
            </a:extLst>
          </p:cNvPr>
          <p:cNvGrpSpPr/>
          <p:nvPr/>
        </p:nvGrpSpPr>
        <p:grpSpPr>
          <a:xfrm>
            <a:off x="10380716" y="2231868"/>
            <a:ext cx="1341414" cy="2057013"/>
            <a:chOff x="8016093" y="3133654"/>
            <a:chExt cx="1341414" cy="2468416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22FEA1F-312A-2E46-BCD3-D31B65F0AD32}"/>
                </a:ext>
              </a:extLst>
            </p:cNvPr>
            <p:cNvSpPr txBox="1"/>
            <p:nvPr/>
          </p:nvSpPr>
          <p:spPr>
            <a:xfrm>
              <a:off x="8016093" y="3133654"/>
              <a:ext cx="1341414" cy="960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14850"/>
                  </a:solidFill>
                  <a:effectLst/>
                  <a:uLnTx/>
                  <a:uFillTx/>
                  <a:latin typeface="Montserrat" pitchFamily="2" charset="77"/>
                </a:rPr>
                <a:t>586 BC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314850"/>
                  </a:solidFill>
                  <a:effectLst/>
                  <a:uLnTx/>
                  <a:uFillTx/>
                  <a:latin typeface="Montserrat" pitchFamily="2" charset="77"/>
                </a:rPr>
                <a:t>Temple/City Destroyed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0A8ADA1-FEF9-0C45-92DA-06BA8D91860C}"/>
                </a:ext>
              </a:extLst>
            </p:cNvPr>
            <p:cNvCxnSpPr/>
            <p:nvPr/>
          </p:nvCxnSpPr>
          <p:spPr>
            <a:xfrm flipV="1">
              <a:off x="8686800" y="4191000"/>
              <a:ext cx="0" cy="1411070"/>
            </a:xfrm>
            <a:prstGeom prst="line">
              <a:avLst/>
            </a:prstGeom>
            <a:noFill/>
            <a:ln w="9525" cap="flat" cmpd="sng" algn="ctr">
              <a:gradFill>
                <a:gsLst>
                  <a:gs pos="0">
                    <a:srgbClr val="314850"/>
                  </a:gs>
                  <a:gs pos="99000">
                    <a:srgbClr val="883E3F"/>
                  </a:gs>
                </a:gsLst>
                <a:lin ang="5400000" scaled="1"/>
              </a:gradFill>
              <a:prstDash val="dash"/>
            </a:ln>
            <a:effectLst/>
          </p:spPr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7045A52-EB52-F24C-BCE1-1C470C03B165}"/>
                </a:ext>
              </a:extLst>
            </p:cNvPr>
            <p:cNvCxnSpPr/>
            <p:nvPr/>
          </p:nvCxnSpPr>
          <p:spPr>
            <a:xfrm>
              <a:off x="8325260" y="4059868"/>
              <a:ext cx="762000" cy="0"/>
            </a:xfrm>
            <a:prstGeom prst="line">
              <a:avLst/>
            </a:prstGeom>
            <a:noFill/>
            <a:ln w="9525" cap="flat" cmpd="sng" algn="ctr">
              <a:gradFill>
                <a:gsLst>
                  <a:gs pos="0">
                    <a:srgbClr val="314850"/>
                  </a:gs>
                  <a:gs pos="99000">
                    <a:srgbClr val="883E3F"/>
                  </a:gs>
                </a:gsLst>
                <a:lin ang="5400000" scaled="1"/>
              </a:gradFill>
              <a:prstDash val="solid"/>
            </a:ln>
            <a:effectLst/>
          </p:spPr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1171256-0ADB-7347-A7F8-D73B0D080CC3}"/>
              </a:ext>
            </a:extLst>
          </p:cNvPr>
          <p:cNvGrpSpPr/>
          <p:nvPr/>
        </p:nvGrpSpPr>
        <p:grpSpPr>
          <a:xfrm>
            <a:off x="8110246" y="3282301"/>
            <a:ext cx="1176237" cy="1006581"/>
            <a:chOff x="8079148" y="3415241"/>
            <a:chExt cx="1176237" cy="1207896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CA22C1C-F600-7840-A873-70A8ECD07EF5}"/>
                </a:ext>
              </a:extLst>
            </p:cNvPr>
            <p:cNvSpPr txBox="1"/>
            <p:nvPr/>
          </p:nvSpPr>
          <p:spPr>
            <a:xfrm>
              <a:off x="8079148" y="3415241"/>
              <a:ext cx="1176237" cy="849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314850"/>
                  </a:solidFill>
                  <a:effectLst/>
                  <a:uLnTx/>
                  <a:uFillTx/>
                  <a:latin typeface="Montserrat" pitchFamily="2" charset="77"/>
                </a:rPr>
                <a:t>605 BC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314850"/>
                  </a:solidFill>
                  <a:effectLst/>
                  <a:uLnTx/>
                  <a:uFillTx/>
                  <a:latin typeface="Montserrat" pitchFamily="2" charset="77"/>
                </a:rPr>
                <a:t>Daniel</a:t>
              </a:r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63CB614-35A3-394C-A3DD-571B1E8A2FAF}"/>
                </a:ext>
              </a:extLst>
            </p:cNvPr>
            <p:cNvCxnSpPr/>
            <p:nvPr/>
          </p:nvCxnSpPr>
          <p:spPr>
            <a:xfrm flipH="1" flipV="1">
              <a:off x="8686800" y="4226004"/>
              <a:ext cx="1" cy="397133"/>
            </a:xfrm>
            <a:prstGeom prst="line">
              <a:avLst/>
            </a:prstGeom>
            <a:noFill/>
            <a:ln w="9525" cap="flat" cmpd="sng" algn="ctr">
              <a:gradFill>
                <a:gsLst>
                  <a:gs pos="0">
                    <a:srgbClr val="314850"/>
                  </a:gs>
                  <a:gs pos="100000">
                    <a:srgbClr val="883E3F"/>
                  </a:gs>
                </a:gsLst>
                <a:lin ang="5400000" scaled="1"/>
              </a:gradFill>
              <a:prstDash val="dash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8150FC4-AB84-7344-B6D4-B72D0FCB7565}"/>
                </a:ext>
              </a:extLst>
            </p:cNvPr>
            <p:cNvCxnSpPr/>
            <p:nvPr/>
          </p:nvCxnSpPr>
          <p:spPr>
            <a:xfrm>
              <a:off x="8305800" y="4191000"/>
              <a:ext cx="762000" cy="0"/>
            </a:xfrm>
            <a:prstGeom prst="line">
              <a:avLst/>
            </a:prstGeom>
            <a:noFill/>
            <a:ln w="9525" cap="flat" cmpd="sng" algn="ctr">
              <a:gradFill>
                <a:gsLst>
                  <a:gs pos="0">
                    <a:srgbClr val="314850"/>
                  </a:gs>
                  <a:gs pos="100000">
                    <a:srgbClr val="883E3F"/>
                  </a:gs>
                </a:gsLst>
                <a:lin ang="5400000" scaled="1"/>
              </a:gradFill>
              <a:prstDash val="solid"/>
            </a:ln>
            <a:effectLst/>
          </p:spPr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ED628525-2545-3A46-9C84-8484705DEEA7}"/>
              </a:ext>
            </a:extLst>
          </p:cNvPr>
          <p:cNvGrpSpPr/>
          <p:nvPr/>
        </p:nvGrpSpPr>
        <p:grpSpPr>
          <a:xfrm>
            <a:off x="9378240" y="2984682"/>
            <a:ext cx="1091997" cy="1323256"/>
            <a:chOff x="8140801" y="3518504"/>
            <a:chExt cx="1091997" cy="1587908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DDEF79A-33B7-6E49-9D2D-AC59E97515FE}"/>
                </a:ext>
              </a:extLst>
            </p:cNvPr>
            <p:cNvSpPr txBox="1"/>
            <p:nvPr/>
          </p:nvSpPr>
          <p:spPr>
            <a:xfrm>
              <a:off x="8140801" y="3518504"/>
              <a:ext cx="1091997" cy="775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14850"/>
                  </a:solidFill>
                  <a:effectLst/>
                  <a:uLnTx/>
                  <a:uFillTx/>
                  <a:latin typeface="Montserrat" pitchFamily="2" charset="77"/>
                </a:rPr>
                <a:t>597 BC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14850"/>
                  </a:solidFill>
                  <a:effectLst/>
                  <a:uLnTx/>
                  <a:uFillTx/>
                  <a:latin typeface="Montserrat" pitchFamily="2" charset="77"/>
                </a:rPr>
                <a:t>Ezekiel</a:t>
              </a: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AED4489-932F-AD46-99C3-F3B5358114DC}"/>
                </a:ext>
              </a:extLst>
            </p:cNvPr>
            <p:cNvCxnSpPr/>
            <p:nvPr/>
          </p:nvCxnSpPr>
          <p:spPr>
            <a:xfrm flipV="1">
              <a:off x="8686800" y="4217074"/>
              <a:ext cx="0" cy="889338"/>
            </a:xfrm>
            <a:prstGeom prst="line">
              <a:avLst/>
            </a:prstGeom>
            <a:noFill/>
            <a:ln w="9525" cap="flat" cmpd="sng" algn="ctr">
              <a:gradFill>
                <a:gsLst>
                  <a:gs pos="0">
                    <a:srgbClr val="314850"/>
                  </a:gs>
                  <a:gs pos="100000">
                    <a:srgbClr val="883E3F"/>
                  </a:gs>
                </a:gsLst>
                <a:lin ang="5400000" scaled="1"/>
              </a:gradFill>
              <a:prstDash val="dash"/>
            </a:ln>
            <a:effectLst/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3E72ADA-6AD9-854C-84B7-477BA2FF9A01}"/>
                </a:ext>
              </a:extLst>
            </p:cNvPr>
            <p:cNvCxnSpPr/>
            <p:nvPr/>
          </p:nvCxnSpPr>
          <p:spPr>
            <a:xfrm>
              <a:off x="8305800" y="4217074"/>
              <a:ext cx="762000" cy="0"/>
            </a:xfrm>
            <a:prstGeom prst="line">
              <a:avLst/>
            </a:prstGeom>
            <a:noFill/>
            <a:ln w="9525" cap="flat" cmpd="sng" algn="ctr">
              <a:gradFill>
                <a:gsLst>
                  <a:gs pos="0">
                    <a:srgbClr val="314850"/>
                  </a:gs>
                  <a:gs pos="100000">
                    <a:srgbClr val="883E3F"/>
                  </a:gs>
                </a:gsLst>
                <a:lin ang="5400000" scaled="1"/>
              </a:gradFill>
              <a:prstDash val="solid"/>
            </a:ln>
            <a:effectLst/>
          </p:spPr>
        </p:cxnSp>
      </p:grp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20A270D0-0CD4-784E-86E0-4FFEB3556C7A}"/>
              </a:ext>
            </a:extLst>
          </p:cNvPr>
          <p:cNvSpPr/>
          <p:nvPr/>
        </p:nvSpPr>
        <p:spPr>
          <a:xfrm>
            <a:off x="5524413" y="4376166"/>
            <a:ext cx="2564101" cy="800858"/>
          </a:xfrm>
          <a:prstGeom prst="roundRect">
            <a:avLst/>
          </a:prstGeom>
          <a:noFill/>
          <a:ln w="25400" cap="flat" cmpd="sng" algn="ctr">
            <a:gradFill>
              <a:gsLst>
                <a:gs pos="0">
                  <a:srgbClr val="314850">
                    <a:lumMod val="80508"/>
                    <a:lumOff val="19492"/>
                  </a:srgbClr>
                </a:gs>
                <a:gs pos="100000">
                  <a:srgbClr val="883E3F"/>
                </a:gs>
              </a:gsLst>
              <a:lin ang="5400000" scaled="1"/>
            </a:gra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997238D-5A71-4440-870E-034820C974A2}"/>
              </a:ext>
            </a:extLst>
          </p:cNvPr>
          <p:cNvSpPr txBox="1"/>
          <p:nvPr/>
        </p:nvSpPr>
        <p:spPr>
          <a:xfrm>
            <a:off x="5424935" y="4439504"/>
            <a:ext cx="278053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14850"/>
                </a:solidFill>
                <a:effectLst/>
                <a:uLnTx/>
                <a:uFillTx/>
                <a:latin typeface="Montserrat" pitchFamily="2" charset="77"/>
              </a:rPr>
              <a:t>Southern Kingdom: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314850"/>
                </a:solidFill>
                <a:effectLst/>
                <a:uLnTx/>
                <a:uFillTx/>
                <a:latin typeface="Montserrat" pitchFamily="2" charset="77"/>
              </a:rPr>
              <a:t>JUDAH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0546538-B36A-F74E-B927-7DCEDF9FBDDF}"/>
              </a:ext>
            </a:extLst>
          </p:cNvPr>
          <p:cNvGrpSpPr/>
          <p:nvPr/>
        </p:nvGrpSpPr>
        <p:grpSpPr>
          <a:xfrm>
            <a:off x="10757914" y="4288879"/>
            <a:ext cx="1341414" cy="1285141"/>
            <a:chOff x="8151875" y="2586012"/>
            <a:chExt cx="1341414" cy="1542170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05E49FB-DCED-5D42-9E00-F92ADFE49815}"/>
                </a:ext>
              </a:extLst>
            </p:cNvPr>
            <p:cNvSpPr txBox="1"/>
            <p:nvPr/>
          </p:nvSpPr>
          <p:spPr>
            <a:xfrm>
              <a:off x="8151875" y="3167919"/>
              <a:ext cx="1341414" cy="960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14850"/>
                  </a:solidFill>
                  <a:effectLst/>
                  <a:uLnTx/>
                  <a:uFillTx/>
                  <a:latin typeface="Montserrat" pitchFamily="2" charset="77"/>
                </a:rPr>
                <a:t>539 BC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314850"/>
                  </a:solidFill>
                  <a:effectLst/>
                  <a:uLnTx/>
                  <a:uFillTx/>
                  <a:latin typeface="Montserrat" pitchFamily="2" charset="77"/>
                </a:rPr>
                <a:t>Babylon Falls</a:t>
              </a: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EF1CCA2-4EAD-8E41-9590-35BD9573A6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45844" y="2586012"/>
              <a:ext cx="0" cy="547642"/>
            </a:xfrm>
            <a:prstGeom prst="line">
              <a:avLst/>
            </a:prstGeom>
            <a:noFill/>
            <a:ln w="9525" cap="flat" cmpd="sng" algn="ctr">
              <a:gradFill>
                <a:gsLst>
                  <a:gs pos="0">
                    <a:srgbClr val="314850"/>
                  </a:gs>
                  <a:gs pos="99000">
                    <a:srgbClr val="883E3F"/>
                  </a:gs>
                </a:gsLst>
                <a:lin ang="5400000" scaled="1"/>
              </a:gradFill>
              <a:prstDash val="dash"/>
            </a:ln>
            <a:effectLst/>
          </p:spPr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6C6FFED-359B-824D-B010-8A762A38FD88}"/>
                </a:ext>
              </a:extLst>
            </p:cNvPr>
            <p:cNvCxnSpPr/>
            <p:nvPr/>
          </p:nvCxnSpPr>
          <p:spPr>
            <a:xfrm>
              <a:off x="8445384" y="3140628"/>
              <a:ext cx="762000" cy="0"/>
            </a:xfrm>
            <a:prstGeom prst="line">
              <a:avLst/>
            </a:prstGeom>
            <a:noFill/>
            <a:ln w="9525" cap="flat" cmpd="sng" algn="ctr">
              <a:gradFill>
                <a:gsLst>
                  <a:gs pos="0">
                    <a:srgbClr val="314850"/>
                  </a:gs>
                  <a:gs pos="99000">
                    <a:srgbClr val="883E3F"/>
                  </a:gs>
                </a:gsLst>
                <a:lin ang="5400000" scaled="1"/>
              </a:gra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0978659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B9A553-7ED4-8B48-B8C4-07C038875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F6FCD0-9FAC-284B-8FBF-BAF5AEF7D622}"/>
              </a:ext>
            </a:extLst>
          </p:cNvPr>
          <p:cNvSpPr/>
          <p:nvPr/>
        </p:nvSpPr>
        <p:spPr>
          <a:xfrm>
            <a:off x="260001" y="2188143"/>
            <a:ext cx="11671998" cy="3599346"/>
          </a:xfrm>
          <a:prstGeom prst="rect">
            <a:avLst/>
          </a:prstGeom>
          <a:solidFill>
            <a:srgbClr val="CDC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5E27DB-EAD6-8B4A-8D3C-3DBBEC843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557" y="365125"/>
            <a:ext cx="8507895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>
                    <a:lumMod val="85000"/>
                  </a:schemeClr>
                </a:solidFill>
                <a:latin typeface="Montserrat ExtraBold" pitchFamily="2" charset="77"/>
              </a:rPr>
              <a:t>DATES AND SIGNIFICANT MOMENTS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20A270D0-0CD4-784E-86E0-4FFEB3556C7A}"/>
              </a:ext>
            </a:extLst>
          </p:cNvPr>
          <p:cNvSpPr/>
          <p:nvPr/>
        </p:nvSpPr>
        <p:spPr>
          <a:xfrm>
            <a:off x="3977379" y="2386271"/>
            <a:ext cx="4237241" cy="1323438"/>
          </a:xfrm>
          <a:prstGeom prst="roundRect">
            <a:avLst/>
          </a:prstGeom>
          <a:noFill/>
          <a:ln w="25400" cap="flat" cmpd="sng" algn="ctr">
            <a:gradFill>
              <a:gsLst>
                <a:gs pos="0">
                  <a:srgbClr val="314850">
                    <a:lumMod val="80508"/>
                    <a:lumOff val="19492"/>
                  </a:srgbClr>
                </a:gs>
                <a:gs pos="100000">
                  <a:srgbClr val="883E3F"/>
                </a:gs>
              </a:gsLst>
              <a:lin ang="5400000" scaled="1"/>
            </a:gra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997238D-5A71-4440-870E-034820C974A2}"/>
              </a:ext>
            </a:extLst>
          </p:cNvPr>
          <p:cNvSpPr txBox="1"/>
          <p:nvPr/>
        </p:nvSpPr>
        <p:spPr>
          <a:xfrm>
            <a:off x="4193123" y="2458026"/>
            <a:ext cx="380575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14850"/>
                </a:solidFill>
                <a:effectLst/>
                <a:uLnTx/>
                <a:uFillTx/>
                <a:latin typeface="Montserrat" pitchFamily="2" charset="77"/>
              </a:rPr>
              <a:t>400 Years of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14850"/>
                </a:solidFill>
                <a:effectLst/>
                <a:uLnTx/>
                <a:uFillTx/>
                <a:latin typeface="Montserrat" pitchFamily="2" charset="77"/>
              </a:rPr>
              <a:t>“SILENCE”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3C2E45F-0632-F143-94BD-F0647220EA0F}"/>
              </a:ext>
            </a:extLst>
          </p:cNvPr>
          <p:cNvSpPr txBox="1"/>
          <p:nvPr/>
        </p:nvSpPr>
        <p:spPr>
          <a:xfrm>
            <a:off x="3899549" y="3853221"/>
            <a:ext cx="439289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14850"/>
                </a:solidFill>
                <a:effectLst/>
                <a:uLnTx/>
                <a:uFillTx/>
                <a:latin typeface="Montserrat" pitchFamily="2" charset="77"/>
              </a:rPr>
              <a:t>420 BC - ~</a:t>
            </a:r>
            <a:r>
              <a:rPr lang="en-US" sz="4000" kern="0" noProof="0" dirty="0">
                <a:solidFill>
                  <a:srgbClr val="314850"/>
                </a:solidFill>
                <a:latin typeface="Montserrat" pitchFamily="2" charset="77"/>
              </a:rPr>
              <a:t>25 AD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314850"/>
              </a:solidFill>
              <a:effectLst/>
              <a:uLnTx/>
              <a:uFillTx/>
              <a:latin typeface="Montserrat" pitchFamily="2" charset="77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799E834-9F57-904D-9C5B-0A8B2E18D978}"/>
              </a:ext>
            </a:extLst>
          </p:cNvPr>
          <p:cNvSpPr txBox="1"/>
          <p:nvPr/>
        </p:nvSpPr>
        <p:spPr>
          <a:xfrm>
            <a:off x="1484242" y="4604480"/>
            <a:ext cx="9223513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14850"/>
                </a:solidFill>
                <a:effectLst/>
                <a:uLnTx/>
                <a:uFillTx/>
                <a:latin typeface="Montserrat" pitchFamily="2" charset="77"/>
              </a:rPr>
              <a:t>We read of much of what is to occur during this time period in the latter half of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14850"/>
                </a:solidFill>
                <a:effectLst/>
                <a:uLnTx/>
                <a:uFillTx/>
                <a:latin typeface="Montserrat" pitchFamily="2" charset="77"/>
              </a:rPr>
              <a:t> Daniel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14850"/>
                </a:solidFill>
                <a:effectLst/>
                <a:uLnTx/>
                <a:uFillTx/>
                <a:latin typeface="Montserrat" pitchFamily="2" charset="77"/>
              </a:rPr>
              <a:t>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14850"/>
              </a:solidFill>
              <a:effectLst/>
              <a:uLnTx/>
              <a:uFillTx/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6752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/>
      <p:bldP spid="58" grpId="0"/>
      <p:bldP spid="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B9A553-7ED4-8B48-B8C4-07C038875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5E27DB-EAD6-8B4A-8D3C-3DBBEC843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6052" y="285612"/>
            <a:ext cx="8534400" cy="1325563"/>
          </a:xfrm>
        </p:spPr>
        <p:txBody>
          <a:bodyPr>
            <a:noAutofit/>
          </a:bodyPr>
          <a:lstStyle/>
          <a:p>
            <a:r>
              <a:rPr lang="en-US" sz="4600" b="1" dirty="0">
                <a:solidFill>
                  <a:schemeClr val="bg1">
                    <a:lumMod val="85000"/>
                  </a:schemeClr>
                </a:solidFill>
                <a:latin typeface="Montserrat ExtraBold" pitchFamily="2" charset="77"/>
              </a:rPr>
              <a:t>IMPORTANT CHARACTERS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413CF0-BBC7-5246-BFA1-C9CF92918F90}"/>
              </a:ext>
            </a:extLst>
          </p:cNvPr>
          <p:cNvSpPr txBox="1"/>
          <p:nvPr/>
        </p:nvSpPr>
        <p:spPr>
          <a:xfrm>
            <a:off x="616226" y="1896787"/>
            <a:ext cx="10959548" cy="4524315"/>
          </a:xfrm>
          <a:prstGeom prst="rect">
            <a:avLst/>
          </a:prstGeom>
          <a:solidFill>
            <a:schemeClr val="tx1">
              <a:alpha val="17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+mj-lt"/>
              <a:buAutoNum type="arabicPeriod" startAt="5"/>
            </a:pP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 What are the names of the 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four Hebrew men </a:t>
            </a: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who appear in this book and what are their 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Chaldean names / meaning</a:t>
            </a: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? </a:t>
            </a:r>
          </a:p>
          <a:p>
            <a:endParaRPr lang="en-US" sz="3600" dirty="0">
              <a:solidFill>
                <a:schemeClr val="bg1">
                  <a:lumMod val="85000"/>
                </a:schemeClr>
              </a:solidFill>
              <a:latin typeface="Montserrat" pitchFamily="2" charset="77"/>
            </a:endParaRPr>
          </a:p>
          <a:p>
            <a:endParaRPr lang="en-US" sz="3600" dirty="0">
              <a:solidFill>
                <a:schemeClr val="bg1">
                  <a:lumMod val="85000"/>
                </a:schemeClr>
              </a:solidFill>
              <a:latin typeface="Montserrat" pitchFamily="2" charset="77"/>
            </a:endParaRPr>
          </a:p>
          <a:p>
            <a:endParaRPr lang="en-US" sz="3600" dirty="0">
              <a:solidFill>
                <a:schemeClr val="bg1">
                  <a:lumMod val="85000"/>
                </a:schemeClr>
              </a:solidFill>
              <a:latin typeface="Montserrat" pitchFamily="2" charset="77"/>
            </a:endParaRPr>
          </a:p>
          <a:p>
            <a:endParaRPr lang="en-US" sz="3600" dirty="0">
              <a:solidFill>
                <a:schemeClr val="bg1">
                  <a:lumMod val="85000"/>
                </a:schemeClr>
              </a:solidFill>
              <a:latin typeface="Montserrat" pitchFamily="2" charset="77"/>
            </a:endParaRPr>
          </a:p>
          <a:p>
            <a:endParaRPr lang="en-US" sz="3600" dirty="0">
              <a:solidFill>
                <a:schemeClr val="bg1">
                  <a:lumMod val="85000"/>
                </a:schemeClr>
              </a:solidFill>
              <a:latin typeface="Montserra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B9F2E9-9DE3-F74E-ACFB-26BE668A4E22}"/>
              </a:ext>
            </a:extLst>
          </p:cNvPr>
          <p:cNvSpPr txBox="1"/>
          <p:nvPr/>
        </p:nvSpPr>
        <p:spPr>
          <a:xfrm>
            <a:off x="583731" y="3956410"/>
            <a:ext cx="139493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>
                <a:solidFill>
                  <a:schemeClr val="bg1">
                    <a:lumMod val="8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Daniel</a:t>
            </a:r>
            <a:r>
              <a:rPr lang="en-US" sz="2500" baseline="30000" dirty="0" err="1">
                <a:solidFill>
                  <a:schemeClr val="bg1">
                    <a:lumMod val="8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H</a:t>
            </a:r>
            <a:endParaRPr lang="en-US" sz="2500" baseline="30000" dirty="0">
              <a:solidFill>
                <a:schemeClr val="bg1">
                  <a:lumMod val="85000"/>
                </a:schemeClr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BBFBC2-7040-7C4E-8AE5-D1123F274A6E}"/>
              </a:ext>
            </a:extLst>
          </p:cNvPr>
          <p:cNvSpPr/>
          <p:nvPr/>
        </p:nvSpPr>
        <p:spPr>
          <a:xfrm>
            <a:off x="5783574" y="4538791"/>
            <a:ext cx="192232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err="1">
                <a:solidFill>
                  <a:schemeClr val="bg1">
                    <a:lumMod val="8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Hananiah</a:t>
            </a:r>
            <a:r>
              <a:rPr lang="en-US" sz="2500" baseline="30000" dirty="0" err="1">
                <a:solidFill>
                  <a:schemeClr val="bg1">
                    <a:lumMod val="8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H</a:t>
            </a:r>
            <a:endParaRPr lang="en-US" sz="2500" baseline="30000" dirty="0">
              <a:solidFill>
                <a:schemeClr val="bg1">
                  <a:lumMod val="85000"/>
                </a:schemeClr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D2453D-8F39-3C4B-B1B0-21F14EC36ED8}"/>
              </a:ext>
            </a:extLst>
          </p:cNvPr>
          <p:cNvSpPr/>
          <p:nvPr/>
        </p:nvSpPr>
        <p:spPr>
          <a:xfrm>
            <a:off x="5783590" y="5066622"/>
            <a:ext cx="159370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err="1">
                <a:solidFill>
                  <a:schemeClr val="bg1">
                    <a:lumMod val="8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Mishael</a:t>
            </a:r>
            <a:r>
              <a:rPr lang="en-US" sz="2500" baseline="30000" dirty="0" err="1">
                <a:solidFill>
                  <a:schemeClr val="bg1">
                    <a:lumMod val="8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H</a:t>
            </a:r>
            <a:endParaRPr lang="en-US" sz="2500" dirty="0">
              <a:solidFill>
                <a:schemeClr val="bg1">
                  <a:lumMod val="85000"/>
                </a:schemeClr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FBAE4B-6CA7-5043-898B-4E9D7BB03551}"/>
              </a:ext>
            </a:extLst>
          </p:cNvPr>
          <p:cNvSpPr/>
          <p:nvPr/>
        </p:nvSpPr>
        <p:spPr>
          <a:xfrm>
            <a:off x="5783567" y="5594853"/>
            <a:ext cx="156004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err="1">
                <a:solidFill>
                  <a:schemeClr val="bg1">
                    <a:lumMod val="8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Azariah</a:t>
            </a:r>
            <a:r>
              <a:rPr lang="en-US" sz="2500" baseline="30000" dirty="0" err="1">
                <a:solidFill>
                  <a:schemeClr val="bg1">
                    <a:lumMod val="8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H</a:t>
            </a:r>
            <a:endParaRPr lang="en-US" sz="2500" dirty="0">
              <a:solidFill>
                <a:schemeClr val="bg1">
                  <a:lumMod val="85000"/>
                </a:schemeClr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102FEA-0068-7245-8805-5DD0EAAB5605}"/>
              </a:ext>
            </a:extLst>
          </p:cNvPr>
          <p:cNvSpPr/>
          <p:nvPr/>
        </p:nvSpPr>
        <p:spPr>
          <a:xfrm>
            <a:off x="2481237" y="3947941"/>
            <a:ext cx="311014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" i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“God is my Judge”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6DDAF2-BD51-6346-B744-FFEDB00C2158}"/>
              </a:ext>
            </a:extLst>
          </p:cNvPr>
          <p:cNvSpPr/>
          <p:nvPr/>
        </p:nvSpPr>
        <p:spPr>
          <a:xfrm>
            <a:off x="8016033" y="5594853"/>
            <a:ext cx="372730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i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“The Lord has helped”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16DE82-439D-CE4C-B526-AA26614BE0F8}"/>
              </a:ext>
            </a:extLst>
          </p:cNvPr>
          <p:cNvSpPr/>
          <p:nvPr/>
        </p:nvSpPr>
        <p:spPr>
          <a:xfrm>
            <a:off x="8016033" y="4538791"/>
            <a:ext cx="365997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i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“The Lord is gracious”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9CAAEB-792A-5640-82B0-D941CF02047B}"/>
              </a:ext>
            </a:extLst>
          </p:cNvPr>
          <p:cNvSpPr/>
          <p:nvPr/>
        </p:nvSpPr>
        <p:spPr>
          <a:xfrm>
            <a:off x="8016042" y="5066622"/>
            <a:ext cx="353494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i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“Who is what God is”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1C489A-CE40-834E-8562-E74F51CBEAD4}"/>
              </a:ext>
            </a:extLst>
          </p:cNvPr>
          <p:cNvSpPr/>
          <p:nvPr/>
        </p:nvSpPr>
        <p:spPr>
          <a:xfrm>
            <a:off x="583729" y="5075091"/>
            <a:ext cx="180690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err="1">
                <a:solidFill>
                  <a:schemeClr val="bg1">
                    <a:lumMod val="8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Meshach</a:t>
            </a:r>
            <a:r>
              <a:rPr lang="en-US" sz="2500" baseline="30000" dirty="0" err="1">
                <a:solidFill>
                  <a:schemeClr val="bg1">
                    <a:lumMod val="8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B</a:t>
            </a:r>
            <a:endParaRPr lang="en-US" sz="2500" dirty="0">
              <a:solidFill>
                <a:schemeClr val="bg1">
                  <a:lumMod val="85000"/>
                </a:schemeClr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EE4B46-B76D-F646-BE8F-7C3A6AAF6B3A}"/>
              </a:ext>
            </a:extLst>
          </p:cNvPr>
          <p:cNvSpPr/>
          <p:nvPr/>
        </p:nvSpPr>
        <p:spPr>
          <a:xfrm>
            <a:off x="2414778" y="5066622"/>
            <a:ext cx="350288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" i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“Who is what </a:t>
            </a:r>
            <a:r>
              <a:rPr lang="en-US" sz="2500" i="1" dirty="0" err="1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Aku</a:t>
            </a:r>
            <a:r>
              <a:rPr lang="en-US" sz="2500" i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 is”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B81940-7A8E-014E-B418-9258397F131D}"/>
              </a:ext>
            </a:extLst>
          </p:cNvPr>
          <p:cNvSpPr/>
          <p:nvPr/>
        </p:nvSpPr>
        <p:spPr>
          <a:xfrm>
            <a:off x="2432556" y="4538791"/>
            <a:ext cx="330250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" i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“Command of </a:t>
            </a:r>
            <a:r>
              <a:rPr lang="en-US" sz="2500" i="1" dirty="0" err="1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Aku</a:t>
            </a:r>
            <a:r>
              <a:rPr lang="en-US" sz="2500" i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”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B057E3-8B9F-AD45-AB0C-7D539BD2BB7F}"/>
              </a:ext>
            </a:extLst>
          </p:cNvPr>
          <p:cNvSpPr/>
          <p:nvPr/>
        </p:nvSpPr>
        <p:spPr>
          <a:xfrm>
            <a:off x="2514356" y="5594853"/>
            <a:ext cx="303480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" i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“Servant of Nebo”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FA7B41-15F6-8145-9F1C-2D2C71352347}"/>
              </a:ext>
            </a:extLst>
          </p:cNvPr>
          <p:cNvSpPr/>
          <p:nvPr/>
        </p:nvSpPr>
        <p:spPr>
          <a:xfrm>
            <a:off x="583729" y="4547260"/>
            <a:ext cx="188224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err="1">
                <a:solidFill>
                  <a:schemeClr val="bg1">
                    <a:lumMod val="8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Shadrach</a:t>
            </a:r>
            <a:r>
              <a:rPr lang="en-US" sz="2500" baseline="30000" dirty="0" err="1">
                <a:solidFill>
                  <a:schemeClr val="bg1">
                    <a:lumMod val="8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B</a:t>
            </a:r>
            <a:endParaRPr lang="en-US" sz="2500" dirty="0">
              <a:solidFill>
                <a:schemeClr val="bg1">
                  <a:lumMod val="85000"/>
                </a:schemeClr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B36CE92-0B5D-064E-959D-5969257ABD3B}"/>
              </a:ext>
            </a:extLst>
          </p:cNvPr>
          <p:cNvSpPr/>
          <p:nvPr/>
        </p:nvSpPr>
        <p:spPr>
          <a:xfrm>
            <a:off x="583729" y="5603322"/>
            <a:ext cx="181812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err="1">
                <a:solidFill>
                  <a:schemeClr val="bg1">
                    <a:lumMod val="8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Abenego</a:t>
            </a:r>
            <a:r>
              <a:rPr lang="en-US" sz="2500" baseline="30000" dirty="0" err="1">
                <a:solidFill>
                  <a:schemeClr val="bg1">
                    <a:lumMod val="8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B</a:t>
            </a:r>
            <a:endParaRPr lang="en-US" sz="2500" dirty="0">
              <a:solidFill>
                <a:schemeClr val="bg1">
                  <a:lumMod val="85000"/>
                </a:schemeClr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D2EC7C-8940-F444-BE21-E0F36BEB9178}"/>
              </a:ext>
            </a:extLst>
          </p:cNvPr>
          <p:cNvSpPr/>
          <p:nvPr/>
        </p:nvSpPr>
        <p:spPr>
          <a:xfrm>
            <a:off x="5783577" y="3947941"/>
            <a:ext cx="240001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err="1">
                <a:solidFill>
                  <a:schemeClr val="bg1">
                    <a:lumMod val="8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Belteshazzar</a:t>
            </a:r>
            <a:r>
              <a:rPr lang="en-US" sz="2500" baseline="30000" dirty="0" err="1">
                <a:solidFill>
                  <a:schemeClr val="bg1">
                    <a:lumMod val="8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B</a:t>
            </a:r>
            <a:endParaRPr lang="en-US" sz="2500" baseline="30000" dirty="0">
              <a:solidFill>
                <a:schemeClr val="bg1">
                  <a:lumMod val="85000"/>
                </a:schemeClr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12185C-C573-174E-B24E-8E0A22CC4DC5}"/>
              </a:ext>
            </a:extLst>
          </p:cNvPr>
          <p:cNvSpPr/>
          <p:nvPr/>
        </p:nvSpPr>
        <p:spPr>
          <a:xfrm>
            <a:off x="8016048" y="3947941"/>
            <a:ext cx="342754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i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“May </a:t>
            </a:r>
            <a:r>
              <a:rPr lang="en-US" sz="2500" i="1" dirty="0" err="1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Balak</a:t>
            </a:r>
            <a:r>
              <a:rPr lang="en-US" sz="2500" i="1" dirty="0">
                <a:solidFill>
                  <a:schemeClr val="bg1">
                    <a:lumMod val="85000"/>
                  </a:schemeClr>
                </a:solidFill>
                <a:latin typeface="Montserrat" pitchFamily="2" charset="77"/>
              </a:rPr>
              <a:t> protect”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6ED2641-53A4-DC41-B678-F63AC45A9628}"/>
              </a:ext>
            </a:extLst>
          </p:cNvPr>
          <p:cNvCxnSpPr/>
          <p:nvPr/>
        </p:nvCxnSpPr>
        <p:spPr>
          <a:xfrm flipH="1">
            <a:off x="1218044" y="4494256"/>
            <a:ext cx="9692640" cy="0"/>
          </a:xfrm>
          <a:prstGeom prst="line">
            <a:avLst/>
          </a:prstGeom>
          <a:ln w="63500">
            <a:gradFill>
              <a:gsLst>
                <a:gs pos="0">
                  <a:srgbClr val="314850"/>
                </a:gs>
                <a:gs pos="100000">
                  <a:srgbClr val="883E3F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F2C27B0-86CA-E744-9E15-440B291838BD}"/>
              </a:ext>
            </a:extLst>
          </p:cNvPr>
          <p:cNvCxnSpPr/>
          <p:nvPr/>
        </p:nvCxnSpPr>
        <p:spPr>
          <a:xfrm flipH="1">
            <a:off x="1249680" y="3915476"/>
            <a:ext cx="9692640" cy="0"/>
          </a:xfrm>
          <a:prstGeom prst="line">
            <a:avLst/>
          </a:prstGeom>
          <a:ln w="63500">
            <a:gradFill>
              <a:gsLst>
                <a:gs pos="0">
                  <a:srgbClr val="314850"/>
                </a:gs>
                <a:gs pos="100000">
                  <a:srgbClr val="883E3F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F18A508-A05B-8B44-97BC-90EC90CF244F}"/>
              </a:ext>
            </a:extLst>
          </p:cNvPr>
          <p:cNvCxnSpPr/>
          <p:nvPr/>
        </p:nvCxnSpPr>
        <p:spPr>
          <a:xfrm flipH="1">
            <a:off x="1223802" y="5603322"/>
            <a:ext cx="9692640" cy="0"/>
          </a:xfrm>
          <a:prstGeom prst="line">
            <a:avLst/>
          </a:prstGeom>
          <a:ln w="63500">
            <a:gradFill>
              <a:gsLst>
                <a:gs pos="0">
                  <a:srgbClr val="314850"/>
                </a:gs>
                <a:gs pos="100000">
                  <a:srgbClr val="883E3F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5832521-B329-EE4C-B646-E8FE881CA99B}"/>
              </a:ext>
            </a:extLst>
          </p:cNvPr>
          <p:cNvCxnSpPr/>
          <p:nvPr/>
        </p:nvCxnSpPr>
        <p:spPr>
          <a:xfrm flipH="1">
            <a:off x="1255438" y="5064300"/>
            <a:ext cx="9692640" cy="0"/>
          </a:xfrm>
          <a:prstGeom prst="line">
            <a:avLst/>
          </a:prstGeom>
          <a:ln w="63500">
            <a:gradFill>
              <a:gsLst>
                <a:gs pos="0">
                  <a:srgbClr val="314850"/>
                </a:gs>
                <a:gs pos="100000">
                  <a:srgbClr val="883E3F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0046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11928</TotalTime>
  <Words>795</Words>
  <Application>Microsoft Macintosh PowerPoint</Application>
  <PresentationFormat>Widescreen</PresentationFormat>
  <Paragraphs>134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Montserrat</vt:lpstr>
      <vt:lpstr>Montserrat ExtraBold</vt:lpstr>
      <vt:lpstr>Office Theme</vt:lpstr>
      <vt:lpstr>PowerPoint Presentation</vt:lpstr>
      <vt:lpstr>OBJECTIVES</vt:lpstr>
      <vt:lpstr>DANIEL: THE AUTHOR</vt:lpstr>
      <vt:lpstr>DANIEL: THE AUTHOR</vt:lpstr>
      <vt:lpstr>DANIEL: THE AUTHOR</vt:lpstr>
      <vt:lpstr>DANIEL: THE AUTHOR</vt:lpstr>
      <vt:lpstr>DATES AND SIGNIFICANT MOMENTS</vt:lpstr>
      <vt:lpstr>DATES AND SIGNIFICANT MOMENTS</vt:lpstr>
      <vt:lpstr>IMPORTANT CHARACTERS</vt:lpstr>
      <vt:lpstr>IMPORTANT CHARACTERS</vt:lpstr>
      <vt:lpstr>PATTERNS AND STRUCTURE</vt:lpstr>
      <vt:lpstr>PATTERNS AND STRUCTURE</vt:lpstr>
      <vt:lpstr>PATTERNS AND STRUCTURE</vt:lpstr>
      <vt:lpstr>THEME</vt:lpstr>
      <vt:lpstr>THEME</vt:lpstr>
      <vt:lpstr>USE IN THE NT?</vt:lpstr>
      <vt:lpstr>USE IN THE NT?</vt:lpstr>
      <vt:lpstr>SPIRITUAL WARFARE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55</cp:revision>
  <cp:lastPrinted>2024-01-28T19:07:28Z</cp:lastPrinted>
  <dcterms:created xsi:type="dcterms:W3CDTF">2022-07-24T17:47:39Z</dcterms:created>
  <dcterms:modified xsi:type="dcterms:W3CDTF">2024-02-11T20:05:22Z</dcterms:modified>
</cp:coreProperties>
</file>